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64" r:id="rId4"/>
    <p:sldId id="265" r:id="rId5"/>
    <p:sldId id="335" r:id="rId6"/>
    <p:sldId id="336" r:id="rId7"/>
    <p:sldId id="337" r:id="rId8"/>
    <p:sldId id="339" r:id="rId9"/>
    <p:sldId id="341" r:id="rId10"/>
    <p:sldId id="343" r:id="rId11"/>
    <p:sldId id="350" r:id="rId12"/>
    <p:sldId id="351" r:id="rId13"/>
    <p:sldId id="352" r:id="rId14"/>
    <p:sldId id="344" r:id="rId15"/>
    <p:sldId id="349" r:id="rId16"/>
    <p:sldId id="353" r:id="rId17"/>
    <p:sldId id="354" r:id="rId18"/>
    <p:sldId id="348" r:id="rId19"/>
    <p:sldId id="345" r:id="rId20"/>
    <p:sldId id="346" r:id="rId21"/>
    <p:sldId id="356" r:id="rId22"/>
    <p:sldId id="355" r:id="rId23"/>
    <p:sldId id="359" r:id="rId24"/>
    <p:sldId id="361" r:id="rId25"/>
    <p:sldId id="358" r:id="rId26"/>
    <p:sldId id="365" r:id="rId27"/>
    <p:sldId id="363" r:id="rId28"/>
    <p:sldId id="364" r:id="rId29"/>
    <p:sldId id="366" r:id="rId30"/>
    <p:sldId id="367" r:id="rId31"/>
    <p:sldId id="369" r:id="rId32"/>
    <p:sldId id="370" r:id="rId33"/>
    <p:sldId id="371" r:id="rId34"/>
    <p:sldId id="368" r:id="rId35"/>
    <p:sldId id="372" r:id="rId36"/>
    <p:sldId id="373" r:id="rId37"/>
    <p:sldId id="374" r:id="rId38"/>
    <p:sldId id="375" r:id="rId39"/>
    <p:sldId id="293" r:id="rId40"/>
  </p:sldIdLst>
  <p:sldSz cx="9144000" cy="6858000" type="screen4x3"/>
  <p:notesSz cx="6858000" cy="9144000"/>
  <p:embeddedFontLst>
    <p:embeddedFont>
      <p:font typeface="Arial monospaced for SAP" panose="020B0609020202030204" pitchFamily="49" charset="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Arial Unicode MS" panose="020B0604020202020204" pitchFamily="34" charset="-128"/>
      <p:regular r:id="rId4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404" y="-96"/>
      </p:cViewPr>
      <p:guideLst>
        <p:guide orient="horz" pos="1008"/>
        <p:guide orient="horz" pos="4031"/>
        <p:guide orient="horz" pos="61"/>
        <p:guide orient="horz" pos="1278"/>
        <p:guide orient="horz" pos="1350"/>
        <p:guide pos="106"/>
        <p:guide pos="5677"/>
        <p:guide pos="2877"/>
        <p:guide pos="2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53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83BED-76C7-4F16-8872-9C384C0B6986}" type="datetimeFigureOut">
              <a:rPr lang="ru-RU" smtClean="0"/>
              <a:t>01.10.2013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4ADA3-08D7-45BA-8E0A-3E1762224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1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2F68C2-1B68-451C-86D9-DCAC86AEFADC}" type="slidenum">
              <a:rPr lang="en-US"/>
              <a:pPr/>
              <a:t>2</a:t>
            </a:fld>
            <a:endParaRPr lang="en-US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11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12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13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14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19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20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21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22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23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24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B67C27-D33C-4713-91A6-AB6982E69B09}" type="slidenum">
              <a:rPr lang="en-US"/>
              <a:pPr/>
              <a:t>3</a:t>
            </a:fld>
            <a:endParaRPr lang="en-US"/>
          </a:p>
        </p:txBody>
      </p:sp>
      <p:sp>
        <p:nvSpPr>
          <p:cNvPr id="491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25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26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27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28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29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30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31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32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33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34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4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2F68C2-1B68-451C-86D9-DCAC86AEFADC}" type="slidenum">
              <a:rPr lang="en-US"/>
              <a:pPr/>
              <a:t>35</a:t>
            </a:fld>
            <a:endParaRPr lang="en-US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36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37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38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5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6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2F68C2-1B68-451C-86D9-DCAC86AEFADC}" type="slidenum">
              <a:rPr lang="en-US"/>
              <a:pPr/>
              <a:t>7</a:t>
            </a:fld>
            <a:endParaRPr lang="en-US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8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9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01702-092B-4916-B781-85048378DF97}" type="slidenum">
              <a:rPr lang="en-US"/>
              <a:pPr/>
              <a:t>10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6"/>
            <a:ext cx="5479677" cy="41072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5771" tIns="42885" rIns="85771" bIns="42885" anchor="ctr"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1624960"/>
            <a:ext cx="9144000" cy="360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8275" y="2237729"/>
            <a:ext cx="4403725" cy="237446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PF Isotext Pro" pitchFamily="2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196694" y="312946"/>
            <a:ext cx="2485748" cy="1029794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4891088" y="2217738"/>
            <a:ext cx="4121150" cy="2414587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5224960"/>
            <a:ext cx="6400800" cy="70605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92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96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 userDrawn="1"/>
        </p:nvCxnSpPr>
        <p:spPr>
          <a:xfrm>
            <a:off x="159556" y="122436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329126" y="75446"/>
            <a:ext cx="2485748" cy="102979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63586" y="2222664"/>
            <a:ext cx="8815969" cy="629086"/>
          </a:xfrm>
        </p:spPr>
        <p:txBody>
          <a:bodyPr>
            <a:noAutofit/>
          </a:bodyPr>
          <a:lstStyle>
            <a:lvl1pPr algn="ctr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626519" y="3916363"/>
            <a:ext cx="3890962" cy="19669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462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§"/>
              <a:defRPr/>
            </a:lvl1pPr>
            <a:lvl2pPr marL="742950" indent="-28575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79DF18-3BF4-4C76-A371-3D4CB7549D90}" type="datetime1">
              <a:rPr lang="ru-RU" smtClean="0"/>
              <a:t>01.10.2013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06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4567512" y="0"/>
            <a:ext cx="457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68275" y="1600199"/>
            <a:ext cx="4179888" cy="4788000"/>
          </a:xfrm>
        </p:spPr>
        <p:txBody>
          <a:bodyPr anchor="ctr">
            <a:normAutofit/>
          </a:bodyPr>
          <a:lstStyle>
            <a:lvl1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3200" b="1"/>
            </a:lvl1pPr>
            <a:lvl2pPr marL="9144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2pPr>
            <a:lvl3pPr marL="13716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3pPr>
            <a:lvl4pPr marL="18288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4pPr>
            <a:lvl5pPr marL="22860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/>
          </p:nvPr>
        </p:nvSpPr>
        <p:spPr>
          <a:xfrm>
            <a:off x="4666891" y="1600199"/>
            <a:ext cx="4345347" cy="4788000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1206000" y="381664"/>
            <a:ext cx="2160000" cy="8948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5773512" y="217851"/>
            <a:ext cx="2160000" cy="12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9"/>
          <p:cNvSpPr>
            <a:spLocks noGrp="1"/>
          </p:cNvSpPr>
          <p:nvPr>
            <p:ph sz="quarter" idx="12"/>
          </p:nvPr>
        </p:nvSpPr>
        <p:spPr>
          <a:xfrm>
            <a:off x="396875" y="2320506"/>
            <a:ext cx="8604000" cy="407870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168275" y="1600200"/>
            <a:ext cx="8843963" cy="576000"/>
          </a:xfrm>
        </p:spPr>
        <p:txBody>
          <a:bodyPr tIns="0" anchor="ctr"/>
          <a:lstStyle>
            <a:lvl1pPr marL="0" indent="0"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9334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 Вертик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68275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74078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1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Горизонт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2"/>
          <p:cNvSpPr>
            <a:spLocks noGrp="1"/>
          </p:cNvSpPr>
          <p:nvPr>
            <p:ph sz="half" idx="1"/>
          </p:nvPr>
        </p:nvSpPr>
        <p:spPr>
          <a:xfrm>
            <a:off x="168274" y="1600200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half" idx="11"/>
          </p:nvPr>
        </p:nvSpPr>
        <p:spPr>
          <a:xfrm>
            <a:off x="168274" y="4161215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159556" y="399670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0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Box 3"/>
          <p:cNvSpPr txBox="1"/>
          <p:nvPr userDrawn="1"/>
        </p:nvSpPr>
        <p:spPr>
          <a:xfrm>
            <a:off x="168275" y="1600200"/>
            <a:ext cx="8843963" cy="47990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  <a:latin typeface="PF Isotext Pro" pitchFamily="2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>
          <a:xfrm>
            <a:off x="168275" y="1600200"/>
            <a:ext cx="8820000" cy="479901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6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67500" y="1602490"/>
            <a:ext cx="4464000" cy="792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39500" y="1674490"/>
            <a:ext cx="4320000" cy="64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258077" y="1643330"/>
            <a:ext cx="4309161" cy="65129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Объект 9"/>
          <p:cNvSpPr>
            <a:spLocks noGrp="1"/>
          </p:cNvSpPr>
          <p:nvPr>
            <p:ph sz="quarter" idx="12"/>
          </p:nvPr>
        </p:nvSpPr>
        <p:spPr>
          <a:xfrm>
            <a:off x="396875" y="2501659"/>
            <a:ext cx="8604000" cy="3897554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144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43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r="51468"/>
          <a:stretch/>
        </p:blipFill>
        <p:spPr>
          <a:xfrm>
            <a:off x="8329732" y="6462508"/>
            <a:ext cx="779764" cy="39549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10917"/>
            <a:ext cx="9144000" cy="108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8275" y="1600200"/>
            <a:ext cx="8820000" cy="479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893346" y="6517309"/>
            <a:ext cx="2084388" cy="273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7567659" y="119492"/>
            <a:ext cx="1524585" cy="8628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586" y="92367"/>
            <a:ext cx="7455829" cy="91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48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1" r:id="rId3"/>
    <p:sldLayoutId id="2147483682" r:id="rId4"/>
    <p:sldLayoutId id="2147483652" r:id="rId5"/>
    <p:sldLayoutId id="2147483667" r:id="rId6"/>
    <p:sldLayoutId id="2147483679" r:id="rId7"/>
    <p:sldLayoutId id="2147483681" r:id="rId8"/>
    <p:sldLayoutId id="2147483654" r:id="rId9"/>
    <p:sldLayoutId id="2147483683" r:id="rId10"/>
    <p:sldLayoutId id="214748366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unetbootin.sourceforge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pingvinus.ru/note/ubuntu-instal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Использование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0" b="10940"/>
          <a:stretch>
            <a:fillRect/>
          </a:stretch>
        </p:blipFill>
        <p:spPr/>
      </p:pic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Дмитрий </a:t>
            </a:r>
            <a:r>
              <a:rPr lang="ru-RU" dirty="0" err="1" smtClean="0"/>
              <a:t>Смаль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96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Запускаем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10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68275" y="1600200"/>
            <a:ext cx="8820000" cy="50165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6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python main.py 1 2 3</a:t>
            </a:r>
          </a:p>
          <a:p>
            <a:pPr marL="0" indent="0">
              <a:buNone/>
            </a:pPr>
            <a:r>
              <a:rPr lang="en-US" sz="2600" dirty="0" err="1">
                <a:latin typeface="Arial monospaced for SAP" panose="020B0609020202030204" pitchFamily="49" charset="0"/>
                <a:cs typeface="Arial" panose="020B0604020202020204" pitchFamily="34" charset="0"/>
              </a:rPr>
              <a:t>argv</a:t>
            </a:r>
            <a:r>
              <a:rPr lang="en-US" sz="2600" dirty="0">
                <a:latin typeface="Arial monospaced for SAP" panose="020B0609020202030204" pitchFamily="49" charset="0"/>
                <a:cs typeface="Arial" panose="020B0604020202020204" pitchFamily="34" charset="0"/>
              </a:rPr>
              <a:t>: main.py 1 2 3</a:t>
            </a:r>
          </a:p>
          <a:p>
            <a:pPr marL="0" indent="0">
              <a:buNone/>
            </a:pPr>
            <a:r>
              <a:rPr lang="en-US" sz="2600" dirty="0" err="1">
                <a:latin typeface="Arial monospaced for SAP" panose="020B0609020202030204" pitchFamily="49" charset="0"/>
                <a:cs typeface="Arial" panose="020B0604020202020204" pitchFamily="34" charset="0"/>
              </a:rPr>
              <a:t>env</a:t>
            </a:r>
            <a:r>
              <a:rPr lang="en-US" sz="2600" dirty="0">
                <a:latin typeface="Arial monospaced for SAP" panose="020B0609020202030204" pitchFamily="49" charset="0"/>
                <a:cs typeface="Arial" panose="020B0604020202020204" pitchFamily="34" charset="0"/>
              </a:rPr>
              <a:t>:  PATH USER …</a:t>
            </a:r>
          </a:p>
          <a:p>
            <a:pPr marL="0" indent="0">
              <a:buNone/>
            </a:pPr>
            <a:r>
              <a:rPr lang="en-US" sz="2600" dirty="0" err="1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qwe</a:t>
            </a:r>
            <a:endParaRPr lang="en-US" sz="2600" dirty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 err="1">
                <a:latin typeface="Arial monospaced for SAP" panose="020B0609020202030204" pitchFamily="49" charset="0"/>
                <a:cs typeface="Arial" panose="020B0604020202020204" pitchFamily="34" charset="0"/>
              </a:rPr>
              <a:t>qwe</a:t>
            </a:r>
            <a:endParaRPr lang="en-US" sz="2600" dirty="0"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 monospaced for SAP" panose="020B0609020202030204" pitchFamily="49" charset="0"/>
                <a:cs typeface="Arial" panose="020B0604020202020204" pitchFamily="34" charset="0"/>
              </a:rPr>
              <a:t>bug!</a:t>
            </a:r>
          </a:p>
          <a:p>
            <a:pPr marL="0" indent="0">
              <a:buNone/>
            </a:pPr>
            <a:r>
              <a:rPr lang="en-US" sz="2600" dirty="0" err="1">
                <a:latin typeface="Arial monospaced for SAP" panose="020B0609020202030204" pitchFamily="49" charset="0"/>
                <a:cs typeface="Arial" panose="020B0604020202020204" pitchFamily="34" charset="0"/>
              </a:rPr>
              <a:t>pid</a:t>
            </a:r>
            <a:r>
              <a:rPr lang="en-US" sz="2600" dirty="0">
                <a:latin typeface="Arial monospaced for SAP" panose="020B0609020202030204" pitchFamily="49" charset="0"/>
                <a:cs typeface="Arial" panose="020B0604020202020204" pitchFamily="34" charset="0"/>
              </a:rPr>
              <a:t>: </a:t>
            </a:r>
            <a:r>
              <a:rPr lang="en-US" sz="2600" dirty="0" smtClean="0">
                <a:latin typeface="Arial monospaced for SAP" panose="020B0609020202030204" pitchFamily="49" charset="0"/>
                <a:cs typeface="Arial" panose="020B0604020202020204" pitchFamily="34" charset="0"/>
              </a:rPr>
              <a:t>6740</a:t>
            </a:r>
          </a:p>
          <a:p>
            <a:pPr marL="0" indent="0">
              <a:buNone/>
            </a:pPr>
            <a:r>
              <a:rPr lang="en-US" sz="2600" dirty="0" err="1" smtClean="0">
                <a:latin typeface="Arial monospaced for SAP" panose="020B0609020202030204" pitchFamily="49" charset="0"/>
                <a:cs typeface="Arial" panose="020B0604020202020204" pitchFamily="34" charset="0"/>
              </a:rPr>
              <a:t>ppid</a:t>
            </a:r>
            <a:r>
              <a:rPr lang="en-US" sz="2600" dirty="0">
                <a:latin typeface="Arial monospaced for SAP" panose="020B0609020202030204" pitchFamily="49" charset="0"/>
                <a:cs typeface="Arial" panose="020B0604020202020204" pitchFamily="34" charset="0"/>
              </a:rPr>
              <a:t>: </a:t>
            </a:r>
            <a:r>
              <a:rPr lang="en-US" sz="2600" dirty="0" smtClean="0">
                <a:latin typeface="Arial monospaced for SAP" panose="020B0609020202030204" pitchFamily="49" charset="0"/>
                <a:cs typeface="Arial" panose="020B0604020202020204" pitchFamily="34" charset="0"/>
              </a:rPr>
              <a:t>6738</a:t>
            </a:r>
            <a:endParaRPr lang="ru-RU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6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echo $?</a:t>
            </a:r>
            <a:endParaRPr lang="en-US" sz="2600" dirty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Arial monospaced for SAP" panose="020B0609020202030204" pitchFamily="49" charset="0"/>
                <a:cs typeface="Arial" panose="020B0604020202020204" pitchFamily="34" charset="0"/>
              </a:rPr>
              <a:t>1</a:t>
            </a:r>
            <a:endParaRPr lang="ru-RU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6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echo </a:t>
            </a:r>
            <a:r>
              <a:rPr lang="en-US" sz="26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$?</a:t>
            </a:r>
          </a:p>
          <a:p>
            <a:pPr marL="0" indent="0">
              <a:buNone/>
            </a:pPr>
            <a:r>
              <a:rPr lang="en-US" sz="2600" dirty="0">
                <a:solidFill>
                  <a:prstClr val="black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6738 </a:t>
            </a:r>
            <a:endParaRPr lang="ru-RU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18442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Аргументы командной строки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11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68275" y="1600200"/>
            <a:ext cx="8820000" cy="644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6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python main.py 1 2 3</a:t>
            </a:r>
          </a:p>
          <a:p>
            <a:pPr marL="0" indent="0">
              <a:buNone/>
            </a:pPr>
            <a:endParaRPr lang="en-US" dirty="0" smtClean="0"/>
          </a:p>
          <a:p>
            <a:endParaRPr lang="ru-RU" dirty="0"/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99003" y="2479964"/>
            <a:ext cx="9141980" cy="3933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Зачем нужны ?</a:t>
            </a:r>
          </a:p>
          <a:p>
            <a:pPr marL="0" indent="0">
              <a:buFont typeface="Wingdings" pitchFamily="2" charset="2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задают опции выполнения программы</a:t>
            </a:r>
          </a:p>
          <a:p>
            <a:pPr marL="0" indent="0">
              <a:buFont typeface="Wingdings" pitchFamily="2" charset="2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передаются ?</a:t>
            </a: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при запуске программы в виде массива</a:t>
            </a:r>
          </a:p>
          <a:p>
            <a:pPr marL="0" indent="0">
              <a:buFont typeface="Wingdings" pitchFamily="2" charset="2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видны внутри программы ?</a:t>
            </a: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массив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argv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os.argv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@ARG, char*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argv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 т.д.</a:t>
            </a:r>
          </a:p>
          <a:p>
            <a:pPr marL="0" indent="0">
              <a:buFont typeface="Wingdings" pitchFamily="2" charset="2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Примеры:</a:t>
            </a:r>
          </a:p>
          <a:p>
            <a:pPr marL="0" indent="0">
              <a:buFont typeface="Wingdings" pitchFamily="2" charset="2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–h  (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помощь)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–f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(принудительно)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–v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(больше вывода)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616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Переменные окружения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12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99003" y="1336964"/>
            <a:ext cx="8820000" cy="11014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dirty="0"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600" dirty="0" smtClean="0">
                <a:latin typeface="Arial monospaced for SAP" panose="020B0609020202030204" pitchFamily="49" charset="0"/>
                <a:cs typeface="Arial" panose="020B0604020202020204" pitchFamily="34" charset="0"/>
              </a:rPr>
              <a:t>export PYTHON_PATH=/home/</a:t>
            </a:r>
            <a:r>
              <a:rPr lang="en-US" sz="2600" dirty="0" err="1" smtClean="0">
                <a:latin typeface="Arial monospaced for SAP" panose="020B0609020202030204" pitchFamily="49" charset="0"/>
                <a:cs typeface="Arial" panose="020B0604020202020204" pitchFamily="34" charset="0"/>
              </a:rPr>
              <a:t>v.pupkin</a:t>
            </a:r>
            <a:r>
              <a:rPr lang="en-US" sz="2600" dirty="0" smtClean="0">
                <a:latin typeface="Arial monospaced for SAP" panose="020B0609020202030204" pitchFamily="49" charset="0"/>
                <a:cs typeface="Arial" panose="020B0604020202020204" pitchFamily="34" charset="0"/>
              </a:rPr>
              <a:t>/project</a:t>
            </a:r>
          </a:p>
          <a:p>
            <a:pPr marL="0" indent="0">
              <a:buNone/>
            </a:pPr>
            <a:r>
              <a:rPr lang="en-US" sz="2600" dirty="0" smtClean="0">
                <a:latin typeface="Arial monospaced for SAP" panose="020B0609020202030204" pitchFamily="49" charset="0"/>
                <a:cs typeface="Arial" panose="020B0604020202020204" pitchFamily="34" charset="0"/>
              </a:rPr>
              <a:t>$&gt; python 1.py</a:t>
            </a:r>
            <a:endParaRPr lang="en-US" sz="2600" dirty="0"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ru-RU" dirty="0"/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99003" y="2743200"/>
            <a:ext cx="9141980" cy="3669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Зачем нужны ?</a:t>
            </a:r>
          </a:p>
          <a:p>
            <a:pPr marL="0" indent="0">
              <a:buFont typeface="Wingdings" pitchFamily="2" charset="2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 задают опции выполнения программы</a:t>
            </a:r>
          </a:p>
          <a:p>
            <a:pPr marL="0" indent="0">
              <a:buFont typeface="Wingdings" pitchFamily="2" charset="2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передаются ?</a:t>
            </a: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при запуске программы в виде словаря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списка</a:t>
            </a:r>
          </a:p>
          <a:p>
            <a:pPr marL="0" indent="0">
              <a:buFont typeface="Wingdings" pitchFamily="2" charset="2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видны внутри программы ?</a:t>
            </a: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словарь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os.environ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%ENV, char** environ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 т.д.</a:t>
            </a:r>
          </a:p>
          <a:p>
            <a:pPr marL="0" indent="0">
              <a:buFont typeface="Wingdings" pitchFamily="2" charset="2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 чем отличие от аргументов ?</a:t>
            </a:r>
          </a:p>
          <a:p>
            <a:pPr marL="0" indent="0"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 редко меняются, т.е. долгосрочные опции.</a:t>
            </a:r>
          </a:p>
          <a:p>
            <a:pPr marL="0" indent="0">
              <a:buFont typeface="Wingdings" pitchFamily="2" charset="2"/>
              <a:buNone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7536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Примеры переменных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13</a:t>
            </a:fld>
            <a:endParaRPr lang="ru-RU"/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99003" y="1454727"/>
            <a:ext cx="8864888" cy="3669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PATH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директории на диске, в которых будут искаться запускаемые программы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USER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имя текущего пользователя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HOME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домашняя директория текущего пользователя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TERM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тип текущего терминала (что бы программа знала, как форматировать свой вывод)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PYTHON_PATH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специфично для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python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список директорий, в которых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будет искать модули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0937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Список процессов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14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68275" y="1600200"/>
            <a:ext cx="8820000" cy="50165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dirty="0"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6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ps</a:t>
            </a:r>
            <a:r>
              <a:rPr lang="en-US" sz="26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a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PID 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TTY      STAT   TIME COMMAND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302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pts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/0   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Ss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+    0:00 -bash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1164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pts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/0    T      0:00 mc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1166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pts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/2   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Ss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+    0:00 bash -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rcfile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.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bashrc</a:t>
            </a:r>
            <a:endParaRPr lang="en-US" sz="2400" dirty="0">
              <a:solidFill>
                <a:srgbClr val="00000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1176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pts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/0    T      0:00 vim /</a:t>
            </a: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home/sites/</a:t>
            </a:r>
            <a:r>
              <a:rPr lang="en-US" sz="24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em</a:t>
            </a: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…</a:t>
            </a:r>
            <a:endParaRPr lang="en-US" sz="2400" dirty="0">
              <a:solidFill>
                <a:srgbClr val="00000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1264 ?       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Ss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+    0:00 /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sbin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getty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xvc0 9600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1437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pts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/0    T      0:00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sudo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/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usr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/bin/tail -f </a:t>
            </a: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/…</a:t>
            </a:r>
            <a:endParaRPr lang="en-US" sz="2400" dirty="0">
              <a:solidFill>
                <a:srgbClr val="00000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1438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pts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/0    T      0:00 /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usr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/bin/tail -f /</a:t>
            </a:r>
            <a:r>
              <a:rPr lang="en-US" sz="24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var</a:t>
            </a: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/…</a:t>
            </a:r>
            <a:endParaRPr lang="en-US" sz="2400" dirty="0">
              <a:solidFill>
                <a:srgbClr val="00000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1446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pts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/0    T      0:00 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sudo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/</a:t>
            </a:r>
            <a:r>
              <a:rPr lang="en-US" sz="24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usr</a:t>
            </a: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/bin/less -S </a:t>
            </a: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/…</a:t>
            </a:r>
            <a:endParaRPr lang="en-US" sz="2400" dirty="0">
              <a:solidFill>
                <a:srgbClr val="00000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5239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происходит запуск процесса ?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99003" y="1440873"/>
            <a:ext cx="9141980" cy="4972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Процесс запускается 2 шага – </a:t>
            </a:r>
            <a:r>
              <a:rPr lang="en-US" dirty="0" smtClean="0"/>
              <a:t>fork() </a:t>
            </a:r>
            <a:r>
              <a:rPr lang="ru-RU" dirty="0" smtClean="0"/>
              <a:t>и </a:t>
            </a:r>
            <a:r>
              <a:rPr lang="en-US" dirty="0" smtClean="0"/>
              <a:t>exec()</a:t>
            </a:r>
          </a:p>
          <a:p>
            <a:pPr marL="0" indent="0">
              <a:buNone/>
            </a:pPr>
            <a:r>
              <a:rPr lang="ru-RU" dirty="0" smtClean="0"/>
              <a:t>При </a:t>
            </a:r>
            <a:r>
              <a:rPr lang="en-US" dirty="0" smtClean="0"/>
              <a:t>fork() – </a:t>
            </a:r>
            <a:r>
              <a:rPr lang="ru-RU" dirty="0" smtClean="0"/>
              <a:t>создается полная копия процесса</a:t>
            </a:r>
          </a:p>
          <a:p>
            <a:pPr marL="0" indent="0">
              <a:buNone/>
            </a:pPr>
            <a:r>
              <a:rPr lang="ru-RU" dirty="0" smtClean="0"/>
              <a:t>При </a:t>
            </a:r>
            <a:r>
              <a:rPr lang="en-US" dirty="0" smtClean="0"/>
              <a:t>exec() – </a:t>
            </a:r>
            <a:r>
              <a:rPr lang="ru-RU" dirty="0" smtClean="0"/>
              <a:t>текущий процесс замещается другим</a:t>
            </a:r>
          </a:p>
          <a:p>
            <a:pPr marL="0" indent="0">
              <a:buNone/>
            </a:pPr>
            <a:r>
              <a:rPr lang="ru-RU" dirty="0" smtClean="0"/>
              <a:t>При этом:</a:t>
            </a:r>
          </a:p>
          <a:p>
            <a:r>
              <a:rPr lang="ru-RU" dirty="0" smtClean="0"/>
              <a:t>Нужно указать новый образ – программу</a:t>
            </a:r>
          </a:p>
          <a:p>
            <a:r>
              <a:rPr lang="ru-RU" dirty="0" smtClean="0"/>
              <a:t>Нужно указать аргументы командной строки</a:t>
            </a:r>
          </a:p>
          <a:p>
            <a:r>
              <a:rPr lang="ru-RU" dirty="0" smtClean="0"/>
              <a:t>Можно указать новые переменные окружения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dirty="0" err="1" smtClean="0">
                <a:latin typeface="Arial monospaced for SAP" panose="020B0609020202030204" pitchFamily="49" charset="0"/>
              </a:rPr>
              <a:t>os</a:t>
            </a:r>
            <a:r>
              <a:rPr lang="en-US" sz="2400" dirty="0" err="1" smtClean="0">
                <a:solidFill>
                  <a:srgbClr val="808030"/>
                </a:solidFill>
                <a:latin typeface="Arial monospaced for SAP" panose="020B0609020202030204" pitchFamily="49" charset="0"/>
              </a:rPr>
              <a:t>.</a:t>
            </a:r>
            <a:r>
              <a:rPr lang="en-US" sz="2400" dirty="0" err="1" smtClean="0">
                <a:latin typeface="Arial monospaced for SAP" panose="020B0609020202030204" pitchFamily="49" charset="0"/>
              </a:rPr>
              <a:t>execve</a:t>
            </a:r>
            <a:r>
              <a:rPr lang="en-US" sz="2400" dirty="0">
                <a:solidFill>
                  <a:srgbClr val="808030"/>
                </a:solidFill>
                <a:latin typeface="Arial monospaced for SAP" panose="020B0609020202030204" pitchFamily="49" charset="0"/>
              </a:rPr>
              <a:t>(</a:t>
            </a:r>
            <a:r>
              <a:rPr lang="en-US" sz="2400" dirty="0">
                <a:solidFill>
                  <a:srgbClr val="800000"/>
                </a:solidFill>
                <a:latin typeface="Arial monospaced for SAP" panose="020B0609020202030204" pitchFamily="49" charset="0"/>
              </a:rPr>
              <a:t>"</a:t>
            </a:r>
            <a:r>
              <a:rPr lang="en-US" sz="2400" dirty="0">
                <a:solidFill>
                  <a:srgbClr val="0000E6"/>
                </a:solidFill>
                <a:latin typeface="Arial monospaced for SAP" panose="020B0609020202030204" pitchFamily="49" charset="0"/>
              </a:rPr>
              <a:t>/bin/</a:t>
            </a:r>
            <a:r>
              <a:rPr lang="en-US" sz="2400" dirty="0" err="1">
                <a:solidFill>
                  <a:srgbClr val="0000E6"/>
                </a:solidFill>
                <a:latin typeface="Arial monospaced for SAP" panose="020B0609020202030204" pitchFamily="49" charset="0"/>
              </a:rPr>
              <a:t>ls</a:t>
            </a:r>
            <a:r>
              <a:rPr lang="en-US" sz="2400" dirty="0">
                <a:solidFill>
                  <a:srgbClr val="800000"/>
                </a:solidFill>
                <a:latin typeface="Arial monospaced for SAP" panose="020B0609020202030204" pitchFamily="49" charset="0"/>
              </a:rPr>
              <a:t>"</a:t>
            </a:r>
            <a:r>
              <a:rPr lang="en-US" sz="2400" dirty="0">
                <a:solidFill>
                  <a:srgbClr val="808030"/>
                </a:solidFill>
                <a:latin typeface="Arial monospaced for SAP" panose="020B0609020202030204" pitchFamily="49" charset="0"/>
              </a:rPr>
              <a:t>,</a:t>
            </a:r>
            <a:r>
              <a:rPr lang="en-US" sz="2400" dirty="0">
                <a:latin typeface="Arial monospaced for SAP" panose="020B0609020202030204" pitchFamily="49" charset="0"/>
              </a:rPr>
              <a:t> </a:t>
            </a:r>
            <a:r>
              <a:rPr lang="en-US" sz="2400" dirty="0">
                <a:solidFill>
                  <a:srgbClr val="808030"/>
                </a:solidFill>
                <a:latin typeface="Arial monospaced for SAP" panose="020B0609020202030204" pitchFamily="49" charset="0"/>
              </a:rPr>
              <a:t>(</a:t>
            </a:r>
            <a:r>
              <a:rPr lang="en-US" sz="2400" dirty="0">
                <a:solidFill>
                  <a:srgbClr val="0000E6"/>
                </a:solidFill>
                <a:latin typeface="Arial monospaced for SAP" panose="020B0609020202030204" pitchFamily="49" charset="0"/>
              </a:rPr>
              <a:t>'-l'</a:t>
            </a:r>
            <a:r>
              <a:rPr lang="en-US" sz="2400" dirty="0">
                <a:solidFill>
                  <a:srgbClr val="808030"/>
                </a:solidFill>
                <a:latin typeface="Arial monospaced for SAP" panose="020B0609020202030204" pitchFamily="49" charset="0"/>
              </a:rPr>
              <a:t>,),</a:t>
            </a:r>
            <a:r>
              <a:rPr lang="en-US" sz="2400" dirty="0">
                <a:latin typeface="Arial monospaced for SAP" panose="020B0609020202030204" pitchFamily="49" charset="0"/>
              </a:rPr>
              <a:t> </a:t>
            </a:r>
            <a:r>
              <a:rPr lang="en-US" sz="2400" dirty="0" err="1">
                <a:latin typeface="Arial monospaced for SAP" panose="020B0609020202030204" pitchFamily="49" charset="0"/>
              </a:rPr>
              <a:t>dict</a:t>
            </a:r>
            <a:r>
              <a:rPr lang="en-US" sz="2400" dirty="0">
                <a:solidFill>
                  <a:srgbClr val="808030"/>
                </a:solidFill>
                <a:latin typeface="Arial monospaced for SAP" panose="020B0609020202030204" pitchFamily="49" charset="0"/>
              </a:rPr>
              <a:t>(</a:t>
            </a:r>
            <a:r>
              <a:rPr lang="en-US" sz="2400" dirty="0">
                <a:solidFill>
                  <a:srgbClr val="0000E6"/>
                </a:solidFill>
                <a:latin typeface="Arial monospaced for SAP" panose="020B0609020202030204" pitchFamily="49" charset="0"/>
              </a:rPr>
              <a:t>'PATH'</a:t>
            </a:r>
            <a:r>
              <a:rPr lang="en-US" sz="2400" dirty="0">
                <a:solidFill>
                  <a:srgbClr val="808030"/>
                </a:solidFill>
                <a:latin typeface="Arial monospaced for SAP" panose="020B0609020202030204" pitchFamily="49" charset="0"/>
              </a:rPr>
              <a:t>=</a:t>
            </a:r>
            <a:r>
              <a:rPr lang="en-US" sz="2400" dirty="0">
                <a:solidFill>
                  <a:srgbClr val="0000E6"/>
                </a:solidFill>
                <a:latin typeface="Arial monospaced for SAP" panose="020B0609020202030204" pitchFamily="49" charset="0"/>
              </a:rPr>
              <a:t>'/'</a:t>
            </a:r>
            <a:r>
              <a:rPr lang="en-US" sz="2400" dirty="0">
                <a:solidFill>
                  <a:srgbClr val="808030"/>
                </a:solidFill>
                <a:latin typeface="Arial monospaced for SAP" panose="020B0609020202030204" pitchFamily="49" charset="0"/>
              </a:rPr>
              <a:t>))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229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происходит запуск процесса ?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16</a:t>
            </a:fld>
            <a:endParaRPr lang="ru-RU"/>
          </a:p>
        </p:txBody>
      </p:sp>
      <p:pic>
        <p:nvPicPr>
          <p:cNvPr id="5122" name="Picture 2" descr="http://learn.akae.cn/media/images/process.forkex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11" y="1521546"/>
            <a:ext cx="6650954" cy="46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0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Состояния процесса в </a:t>
            </a:r>
            <a:r>
              <a:rPr lang="en-US" dirty="0" err="1" smtClean="0"/>
              <a:t>unix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17</a:t>
            </a:fld>
            <a:endParaRPr lang="ru-RU"/>
          </a:p>
        </p:txBody>
      </p:sp>
      <p:pic>
        <p:nvPicPr>
          <p:cNvPr id="1026" name="Picture 2" descr="&amp;Scy;&amp;ocy;&amp;scy;&amp;tcy;&amp;ocy;&amp;yacy;&amp;ncy;&amp;icy;&amp;yacy; &amp;pcy;&amp;rcy;&amp;ocy;&amp;tscy;&amp;iecy;&amp;scy;&amp;scy;&amp;acy; &amp;vcy; U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295400"/>
            <a:ext cx="8781777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1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Дерево процессов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 monospaced for SAP" panose="020B0609020202030204" pitchFamily="49" charset="0"/>
              </a:rPr>
              <a:t>$&gt;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pstree</a:t>
            </a:r>
            <a:endParaRPr lang="en-US" sz="2400" dirty="0">
              <a:solidFill>
                <a:srgbClr val="0070C0"/>
              </a:solidFill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Arial monospaced for SAP" panose="020B0609020202030204" pitchFamily="49" charset="0"/>
              </a:rPr>
              <a:t>init</a:t>
            </a:r>
            <a:r>
              <a:rPr lang="en-US" sz="2400" dirty="0">
                <a:latin typeface="Arial monospaced for SAP" panose="020B0609020202030204" pitchFamily="49" charset="0"/>
              </a:rPr>
              <a:t>─┬─apache2───3*[apache2]</a:t>
            </a:r>
          </a:p>
          <a:p>
            <a:pPr marL="0" indent="0">
              <a:buNone/>
            </a:pPr>
            <a:r>
              <a:rPr lang="ru-RU" sz="2400" dirty="0" smtClean="0">
                <a:latin typeface="Arial monospaced for SAP" panose="020B0609020202030204" pitchFamily="49" charset="0"/>
              </a:rPr>
              <a:t>	</a:t>
            </a:r>
            <a:r>
              <a:rPr lang="en-US" sz="2400" dirty="0" smtClean="0">
                <a:latin typeface="Arial monospaced for SAP" panose="020B0609020202030204" pitchFamily="49" charset="0"/>
              </a:rPr>
              <a:t>├─</a:t>
            </a:r>
            <a:r>
              <a:rPr lang="en-US" sz="2400" dirty="0" err="1">
                <a:latin typeface="Arial monospaced for SAP" panose="020B0609020202030204" pitchFamily="49" charset="0"/>
              </a:rPr>
              <a:t>cron</a:t>
            </a:r>
            <a:endParaRPr lang="en-US" sz="2400" dirty="0"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r>
              <a:rPr lang="ru-RU" sz="2400" dirty="0" smtClean="0">
                <a:latin typeface="Arial monospaced for SAP" panose="020B0609020202030204" pitchFamily="49" charset="0"/>
              </a:rPr>
              <a:t>	</a:t>
            </a:r>
            <a:r>
              <a:rPr lang="en-US" sz="2400" dirty="0" smtClean="0">
                <a:latin typeface="Arial monospaced for SAP" panose="020B0609020202030204" pitchFamily="49" charset="0"/>
              </a:rPr>
              <a:t>├─</a:t>
            </a:r>
            <a:r>
              <a:rPr lang="en-US" sz="2400" dirty="0" err="1">
                <a:latin typeface="Arial monospaced for SAP" panose="020B0609020202030204" pitchFamily="49" charset="0"/>
              </a:rPr>
              <a:t>mysqld_safe</a:t>
            </a:r>
            <a:r>
              <a:rPr lang="en-US" sz="2400" dirty="0">
                <a:latin typeface="Arial monospaced for SAP" panose="020B0609020202030204" pitchFamily="49" charset="0"/>
              </a:rPr>
              <a:t>─┬─logger</a:t>
            </a:r>
          </a:p>
          <a:p>
            <a:pPr marL="0" indent="0">
              <a:buNone/>
            </a:pPr>
            <a:r>
              <a:rPr lang="en-US" sz="2400" dirty="0">
                <a:latin typeface="Arial monospaced for SAP" panose="020B0609020202030204" pitchFamily="49" charset="0"/>
              </a:rPr>
              <a:t>     │             └─</a:t>
            </a:r>
            <a:r>
              <a:rPr lang="en-US" sz="2400" dirty="0" err="1">
                <a:latin typeface="Arial monospaced for SAP" panose="020B0609020202030204" pitchFamily="49" charset="0"/>
              </a:rPr>
              <a:t>mysqld</a:t>
            </a:r>
            <a:r>
              <a:rPr lang="en-US" sz="2400" dirty="0">
                <a:latin typeface="Arial monospaced for SAP" panose="020B0609020202030204" pitchFamily="49" charset="0"/>
              </a:rPr>
              <a:t>───22*[{</a:t>
            </a:r>
            <a:r>
              <a:rPr lang="en-US" sz="2400" dirty="0" err="1">
                <a:latin typeface="Arial monospaced for SAP" panose="020B0609020202030204" pitchFamily="49" charset="0"/>
              </a:rPr>
              <a:t>mysqld</a:t>
            </a:r>
            <a:r>
              <a:rPr lang="en-US" sz="2400" dirty="0">
                <a:latin typeface="Arial monospaced for SAP" panose="020B0609020202030204" pitchFamily="49" charset="0"/>
              </a:rPr>
              <a:t>}]</a:t>
            </a:r>
          </a:p>
          <a:p>
            <a:pPr marL="0" indent="0">
              <a:buNone/>
            </a:pPr>
            <a:r>
              <a:rPr lang="en-US" sz="2400" dirty="0">
                <a:latin typeface="Arial monospaced for SAP" panose="020B0609020202030204" pitchFamily="49" charset="0"/>
              </a:rPr>
              <a:t>     ├─</a:t>
            </a:r>
            <a:r>
              <a:rPr lang="en-US" sz="2400" dirty="0" err="1">
                <a:latin typeface="Arial monospaced for SAP" panose="020B0609020202030204" pitchFamily="49" charset="0"/>
              </a:rPr>
              <a:t>nginx</a:t>
            </a:r>
            <a:r>
              <a:rPr lang="en-US" sz="2400" dirty="0">
                <a:latin typeface="Arial monospaced for SAP" panose="020B0609020202030204" pitchFamily="49" charset="0"/>
              </a:rPr>
              <a:t>───4*[</a:t>
            </a:r>
            <a:r>
              <a:rPr lang="en-US" sz="2400" dirty="0" err="1">
                <a:latin typeface="Arial monospaced for SAP" panose="020B0609020202030204" pitchFamily="49" charset="0"/>
              </a:rPr>
              <a:t>nginx</a:t>
            </a:r>
            <a:r>
              <a:rPr lang="en-US" sz="2400" dirty="0">
                <a:latin typeface="Arial monospaced for SAP" panose="020B0609020202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latin typeface="Arial monospaced for SAP" panose="020B0609020202030204" pitchFamily="49" charset="0"/>
              </a:rPr>
              <a:t>     ├─</a:t>
            </a:r>
            <a:r>
              <a:rPr lang="en-US" sz="2400" dirty="0" err="1">
                <a:latin typeface="Arial monospaced for SAP" panose="020B0609020202030204" pitchFamily="49" charset="0"/>
              </a:rPr>
              <a:t>proftpd</a:t>
            </a:r>
            <a:endParaRPr lang="en-US" sz="2400" dirty="0"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rial monospaced for SAP" panose="020B0609020202030204" pitchFamily="49" charset="0"/>
              </a:rPr>
              <a:t>     ├─</a:t>
            </a:r>
            <a:r>
              <a:rPr lang="en-US" sz="2400" dirty="0" err="1">
                <a:latin typeface="Arial monospaced for SAP" panose="020B0609020202030204" pitchFamily="49" charset="0"/>
              </a:rPr>
              <a:t>rsyslogd</a:t>
            </a:r>
            <a:r>
              <a:rPr lang="en-US" sz="2400" dirty="0">
                <a:latin typeface="Arial monospaced for SAP" panose="020B0609020202030204" pitchFamily="49" charset="0"/>
              </a:rPr>
              <a:t>───3*[{</a:t>
            </a:r>
            <a:r>
              <a:rPr lang="en-US" sz="2400" dirty="0" err="1">
                <a:latin typeface="Arial monospaced for SAP" panose="020B0609020202030204" pitchFamily="49" charset="0"/>
              </a:rPr>
              <a:t>rsyslogd</a:t>
            </a:r>
            <a:r>
              <a:rPr lang="en-US" sz="2400" dirty="0">
                <a:latin typeface="Arial monospaced for SAP" panose="020B0609020202030204" pitchFamily="49" charset="0"/>
              </a:rPr>
              <a:t>}]</a:t>
            </a:r>
          </a:p>
          <a:p>
            <a:pPr marL="0" indent="0">
              <a:buNone/>
            </a:pPr>
            <a:r>
              <a:rPr lang="en-US" sz="2400" dirty="0">
                <a:latin typeface="Arial monospaced for SAP" panose="020B0609020202030204" pitchFamily="49" charset="0"/>
              </a:rPr>
              <a:t>     </a:t>
            </a:r>
            <a:r>
              <a:rPr lang="en-US" sz="2400" dirty="0" smtClean="0">
                <a:latin typeface="Arial monospaced for SAP" panose="020B0609020202030204" pitchFamily="49" charset="0"/>
              </a:rPr>
              <a:t>├─</a:t>
            </a:r>
            <a:r>
              <a:rPr lang="en-US" sz="2400" dirty="0" err="1">
                <a:latin typeface="Arial monospaced for SAP" panose="020B0609020202030204" pitchFamily="49" charset="0"/>
              </a:rPr>
              <a:t>sshd</a:t>
            </a:r>
            <a:r>
              <a:rPr lang="en-US" sz="2400" dirty="0">
                <a:latin typeface="Arial monospaced for SAP" panose="020B0609020202030204" pitchFamily="49" charset="0"/>
              </a:rPr>
              <a:t>─┬─</a:t>
            </a:r>
            <a:r>
              <a:rPr lang="en-US" sz="2400" dirty="0" err="1">
                <a:latin typeface="Arial monospaced for SAP" panose="020B0609020202030204" pitchFamily="49" charset="0"/>
              </a:rPr>
              <a:t>sshd</a:t>
            </a:r>
            <a:r>
              <a:rPr lang="en-US" sz="2400" dirty="0">
                <a:latin typeface="Arial monospaced for SAP" panose="020B0609020202030204" pitchFamily="49" charset="0"/>
              </a:rPr>
              <a:t>───</a:t>
            </a:r>
            <a:r>
              <a:rPr lang="en-US" sz="2400" dirty="0" err="1">
                <a:latin typeface="Arial monospaced for SAP" panose="020B0609020202030204" pitchFamily="49" charset="0"/>
              </a:rPr>
              <a:t>sshd</a:t>
            </a:r>
            <a:r>
              <a:rPr lang="en-US" sz="2400" dirty="0">
                <a:latin typeface="Arial monospaced for SAP" panose="020B0609020202030204" pitchFamily="49" charset="0"/>
              </a:rPr>
              <a:t>───</a:t>
            </a:r>
            <a:r>
              <a:rPr lang="en-US" sz="2400" dirty="0" err="1">
                <a:latin typeface="Arial monospaced for SAP" panose="020B0609020202030204" pitchFamily="49" charset="0"/>
              </a:rPr>
              <a:t>sftp</a:t>
            </a:r>
            <a:r>
              <a:rPr lang="en-US" sz="2400" dirty="0">
                <a:latin typeface="Arial monospaced for SAP" panose="020B0609020202030204" pitchFamily="49" charset="0"/>
              </a:rPr>
              <a:t>-server</a:t>
            </a:r>
          </a:p>
          <a:p>
            <a:pPr marL="0" indent="0">
              <a:buNone/>
            </a:pPr>
            <a:r>
              <a:rPr lang="en-US" sz="2400" dirty="0">
                <a:latin typeface="Arial monospaced for SAP" panose="020B0609020202030204" pitchFamily="49" charset="0"/>
              </a:rPr>
              <a:t>     │      ├─</a:t>
            </a:r>
            <a:r>
              <a:rPr lang="en-US" sz="2400" dirty="0" err="1">
                <a:latin typeface="Arial monospaced for SAP" panose="020B0609020202030204" pitchFamily="49" charset="0"/>
              </a:rPr>
              <a:t>sshd</a:t>
            </a:r>
            <a:r>
              <a:rPr lang="en-US" sz="2400" dirty="0">
                <a:latin typeface="Arial monospaced for SAP" panose="020B0609020202030204" pitchFamily="49" charset="0"/>
              </a:rPr>
              <a:t>───</a:t>
            </a:r>
            <a:r>
              <a:rPr lang="en-US" sz="2400" dirty="0" err="1">
                <a:latin typeface="Arial monospaced for SAP" panose="020B0609020202030204" pitchFamily="49" charset="0"/>
              </a:rPr>
              <a:t>sshd</a:t>
            </a:r>
            <a:r>
              <a:rPr lang="en-US" sz="2400" dirty="0">
                <a:latin typeface="Arial monospaced for SAP" panose="020B0609020202030204" pitchFamily="49" charset="0"/>
              </a:rPr>
              <a:t>───bash───</a:t>
            </a:r>
            <a:r>
              <a:rPr lang="en-US" sz="2400" dirty="0" err="1">
                <a:latin typeface="Arial monospaced for SAP" panose="020B0609020202030204" pitchFamily="49" charset="0"/>
              </a:rPr>
              <a:t>pstree</a:t>
            </a:r>
            <a:endParaRPr lang="en-US" sz="2400" dirty="0"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rial monospaced for SAP" panose="020B0609020202030204" pitchFamily="49" charset="0"/>
              </a:rPr>
              <a:t>     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7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Сигналы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19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68275" y="1600200"/>
            <a:ext cx="8820000" cy="50165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Сигнал – «сообщение» отправляемое процессом или операционной системой другому процессу.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Что может сделать процесс ?</a:t>
            </a:r>
          </a:p>
          <a:p>
            <a:r>
              <a:rPr lang="ru-RU" dirty="0" smtClean="0"/>
              <a:t>Поставить функцию – обработчик</a:t>
            </a:r>
          </a:p>
          <a:p>
            <a:r>
              <a:rPr lang="ru-RU" dirty="0" smtClean="0"/>
              <a:t>Игнорировать сигнал</a:t>
            </a:r>
          </a:p>
          <a:p>
            <a:r>
              <a:rPr lang="ru-RU" dirty="0" smtClean="0"/>
              <a:t>Оставить обработчик </a:t>
            </a:r>
            <a:r>
              <a:rPr lang="ru-RU" dirty="0" err="1" smtClean="0"/>
              <a:t>по-умолчанию</a:t>
            </a:r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r>
              <a:rPr lang="ru-RU" dirty="0" smtClean="0"/>
              <a:t>Некоторые сигналы нельзя игнорировать и обрабатывать (</a:t>
            </a:r>
            <a:r>
              <a:rPr lang="en-US" dirty="0" smtClean="0"/>
              <a:t>SIGKILL)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919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174625" y="1646238"/>
            <a:ext cx="8604250" cy="484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95288" y="196850"/>
            <a:ext cx="5832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381000" y="2651919"/>
            <a:ext cx="8382000" cy="15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5pPr>
            <a:lvl6pPr marL="25146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6pPr>
            <a:lvl7pPr marL="29718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7pPr>
            <a:lvl8pPr marL="34290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8pPr>
            <a:lvl9pPr marL="38862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ru-RU" sz="48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Вам понадобится </a:t>
            </a:r>
            <a:r>
              <a:rPr lang="en-US" sz="48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Ubuntu</a:t>
            </a:r>
            <a:endParaRPr lang="en-US" sz="48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150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Отправка сигналов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20</a:t>
            </a:fld>
            <a:endParaRPr lang="ru-RU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7927" y="1558388"/>
            <a:ext cx="525087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Arial Unicode MS" pitchFamily="34" charset="-128"/>
                <a:cs typeface="Arial" pitchFamily="34" charset="0"/>
              </a:rPr>
              <a:t>import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603000"/>
                </a:solidFill>
                <a:effectLst/>
                <a:latin typeface="Arial Unicode MS" pitchFamily="34" charset="-128"/>
                <a:cs typeface="Arial" pitchFamily="34" charset="0"/>
              </a:rPr>
              <a:t>time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endParaRPr kumimoji="0" lang="en-US" altLang="ru-RU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monospaced for SAP" panose="020B0609020202030204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Arial Unicode MS" pitchFamily="34" charset="-128"/>
                <a:cs typeface="Arial" pitchFamily="34" charset="0"/>
              </a:rPr>
              <a:t>while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True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endParaRPr kumimoji="0" lang="en-US" altLang="ru-RU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monospaced for SAP" panose="020B0609020202030204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itchFamily="34" charset="0"/>
              </a:rPr>
              <a:t> </a:t>
            </a:r>
            <a:r>
              <a:rPr lang="en-US" altLang="ru-RU" sz="28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itchFamily="34" charset="0"/>
              </a:rPr>
              <a:t>  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print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E6"/>
                </a:solidFill>
                <a:effectLst/>
                <a:latin typeface="Arial Unicode MS" pitchFamily="34" charset="-128"/>
                <a:cs typeface="Arial" pitchFamily="34" charset="0"/>
              </a:rPr>
              <a:t>Zzz-zzz-zzz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E6"/>
                </a:solidFill>
                <a:effectLst/>
                <a:latin typeface="Arial Unicode MS" pitchFamily="34" charset="-128"/>
                <a:cs typeface="Arial" pitchFamily="34" charset="0"/>
              </a:rPr>
              <a:t>...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endParaRPr kumimoji="0" lang="en-US" altLang="ru-RU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monospaced for SAP" panose="020B0609020202030204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itchFamily="34" charset="0"/>
              </a:rPr>
              <a:t> </a:t>
            </a:r>
            <a:r>
              <a:rPr lang="en-US" altLang="ru-RU" sz="28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itchFamily="34" charset="0"/>
              </a:rPr>
              <a:t>  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603000"/>
                </a:solidFill>
                <a:effectLst/>
                <a:latin typeface="Arial Unicode MS" pitchFamily="34" charset="-128"/>
                <a:cs typeface="Arial" pitchFamily="34" charset="0"/>
              </a:rPr>
              <a:t>time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808030"/>
                </a:solidFill>
                <a:effectLst/>
                <a:latin typeface="Arial Unicode MS" pitchFamily="34" charset="-128"/>
                <a:cs typeface="Arial" pitchFamily="34" charset="0"/>
              </a:rPr>
              <a:t>.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sleep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1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235527" y="1200892"/>
            <a:ext cx="8820000" cy="70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«Плохая программка»</a:t>
            </a:r>
            <a:endParaRPr lang="ru-RU" dirty="0"/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235527" y="3522018"/>
            <a:ext cx="8820000" cy="2808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Что делать ?</a:t>
            </a:r>
          </a:p>
          <a:p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В той же консоли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Ctrl + c – 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отправит сигнал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</a:p>
          <a:p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Закрыть консоль – процесс получит сигнал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HUP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В другой консоли: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kill –INT 12345 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, где 12345 – </a:t>
            </a:r>
            <a:r>
              <a:rPr lang="en-US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pid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плохой программы</a:t>
            </a:r>
          </a:p>
          <a:p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Если дела совсем плохи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kill –KILL 12345</a:t>
            </a:r>
            <a:endParaRPr lang="ru-RU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417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Примеры сигналов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21</a:t>
            </a:fld>
            <a:endParaRPr lang="ru-RU"/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235527" y="1360709"/>
            <a:ext cx="8820000" cy="498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SIGALRM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«будильник»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SIGHUP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закрытие терминала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SIGTERM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«корректная» остановка процесса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SIGSEGV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ошибка работы с памятью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SIGKILL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безусловное завершение процесс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SIGPIPE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запись в закрытый канал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сокет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SIGCHILD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завершение дочернего процесса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SIGUSR1, SIGUSR2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на ваше усмотрение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899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22</a:t>
            </a:fld>
            <a:endParaRPr lang="ru-RU"/>
          </a:p>
        </p:txBody>
      </p:sp>
      <p:pic>
        <p:nvPicPr>
          <p:cNvPr id="2050" name="Picture 2" descr="http://www.linuxinside.gr/files/bas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023"/>
            <a:ext cx="9144000" cy="57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2645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SHELL (bash)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23</a:t>
            </a:fld>
            <a:endParaRPr lang="ru-RU"/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235527" y="1360710"/>
            <a:ext cx="8820000" cy="121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SHELL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командная оболочка, по сути язык программирования, ориентированный на запуск других программ.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402" y="2738620"/>
            <a:ext cx="24288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3"/>
          <p:cNvSpPr txBox="1">
            <a:spLocks/>
          </p:cNvSpPr>
          <p:nvPr/>
        </p:nvSpPr>
        <p:spPr>
          <a:xfrm>
            <a:off x="235527" y="5336964"/>
            <a:ext cx="8820000" cy="1216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ash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просто читает программу из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 выполняет ее.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Обычно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связан с клавиатурой, в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 экраном.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6032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SHELL (</a:t>
            </a:r>
            <a:r>
              <a:rPr lang="ru-RU" dirty="0" smtClean="0"/>
              <a:t>через </a:t>
            </a:r>
            <a:r>
              <a:rPr lang="en-US" dirty="0" smtClean="0"/>
              <a:t>telnet </a:t>
            </a:r>
            <a:r>
              <a:rPr lang="ru-RU" dirty="0" smtClean="0"/>
              <a:t>или </a:t>
            </a:r>
            <a:r>
              <a:rPr lang="en-US" dirty="0" err="1" smtClean="0"/>
              <a:t>ssh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24</a:t>
            </a:fld>
            <a:endParaRPr lang="ru-RU"/>
          </a:p>
        </p:txBody>
      </p:sp>
      <p:pic>
        <p:nvPicPr>
          <p:cNvPr id="7170" name="Picture 2" descr="fig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7" y="1228853"/>
            <a:ext cx="8752898" cy="368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3"/>
          <p:cNvSpPr txBox="1">
            <a:spLocks/>
          </p:cNvSpPr>
          <p:nvPr/>
        </p:nvSpPr>
        <p:spPr>
          <a:xfrm>
            <a:off x="235527" y="5336964"/>
            <a:ext cx="8820000" cy="121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Но так же можно передавать данные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через сеть, для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bash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ничего не изменится.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8989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Примеры команд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25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Arial monospaced for SAP" panose="020B0609020202030204" pitchFamily="49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echo “Hello world!”</a:t>
            </a:r>
          </a:p>
          <a:p>
            <a:pPr marL="0" indent="0">
              <a:buNone/>
            </a:pPr>
            <a:r>
              <a:rPr lang="en-US" sz="2400" dirty="0" smtClean="0">
                <a:latin typeface="Arial monospaced for SAP" panose="020B0609020202030204" pitchFamily="49" charset="0"/>
              </a:rPr>
              <a:t>Hello world!</a:t>
            </a:r>
          </a:p>
          <a:p>
            <a:pPr marL="0" indent="0">
              <a:buNone/>
            </a:pPr>
            <a:r>
              <a:rPr lang="en-US" sz="2400" dirty="0" smtClean="0">
                <a:latin typeface="Arial monospaced for SAP" panose="020B0609020202030204" pitchFamily="49" charset="0"/>
              </a:rPr>
              <a:t>$&gt;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rm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 “filename” &amp;&amp; echo “file existed”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file existed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$&gt;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grep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 x /some.log | cut –f 3 | sort |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uniq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 –c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1 Foo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2 Bar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for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 in `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seq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 1 100`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  do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      echo $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 &gt; $i.txt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  done</a:t>
            </a:r>
            <a:endParaRPr lang="ru-RU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758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Переменные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26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166254" y="1149927"/>
            <a:ext cx="8797637" cy="5708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Установка и получение</a:t>
            </a:r>
          </a:p>
          <a:p>
            <a:pPr marL="0" indent="0">
              <a:buNone/>
            </a:pPr>
            <a:r>
              <a:rPr lang="en-US" sz="2400" dirty="0" smtClean="0">
                <a:latin typeface="Arial monospaced for SAP" panose="020B0609020202030204" pitchFamily="49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A=12345</a:t>
            </a:r>
          </a:p>
          <a:p>
            <a:pPr marL="0" indent="0">
              <a:buNone/>
            </a:pPr>
            <a:r>
              <a:rPr lang="en-US" sz="2400" dirty="0" smtClean="0">
                <a:latin typeface="Arial monospaced for SAP" panose="020B0609020202030204" pitchFamily="49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echo $A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12345</a:t>
            </a:r>
            <a:endParaRPr lang="ru-RU" sz="2400" dirty="0" smtClean="0">
              <a:solidFill>
                <a:srgbClr val="000000"/>
              </a:solidFill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$&gt; echo “$A$A”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1234512345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$&gt; echo ‘$A’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$A</a:t>
            </a:r>
            <a:endParaRPr lang="ru-RU" sz="2400" dirty="0" smtClean="0">
              <a:solidFill>
                <a:srgbClr val="000000"/>
              </a:solidFill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Экспорт в переменные окружения</a:t>
            </a: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export A=hello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python –c “import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os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; print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os.environ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[‘A’]”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</a:rPr>
              <a:t>hello</a:t>
            </a:r>
          </a:p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8116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Запуск программ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27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Программы будут искаться в путях указанных в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$PATH.</a:t>
            </a:r>
          </a:p>
          <a:p>
            <a:pPr marL="0" indent="0"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Переменные окружения – текущее окружение +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</a:p>
          <a:p>
            <a:pPr marL="0" indent="0"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Аргументы командной строки передаются после команды, разделены пробелами.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Код возврата программы – в переменной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$?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 monospaced for SAP" panose="020B0609020202030204" pitchFamily="49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export PYTHON_PATH=/home/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pupkin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/project</a:t>
            </a:r>
            <a:endParaRPr lang="ru-RU" sz="2400" dirty="0">
              <a:solidFill>
                <a:srgbClr val="0070C0"/>
              </a:solidFill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 monospaced for SAP" panose="020B0609020202030204" pitchFamily="49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python –c ‘import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somemodule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; print 1’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</a:rPr>
              <a:t>1</a:t>
            </a:r>
            <a:endParaRPr lang="en-US" sz="2400" dirty="0" smtClean="0">
              <a:solidFill>
                <a:srgbClr val="000000"/>
              </a:solidFill>
              <a:latin typeface="Arial monospaced for SAP" panose="020B0609020202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rial monospaced for SAP" panose="020B0609020202030204" pitchFamily="49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</a:rPr>
              <a:t>echo $?</a:t>
            </a:r>
          </a:p>
          <a:p>
            <a:pPr marL="0" indent="0">
              <a:buNone/>
            </a:pPr>
            <a:r>
              <a:rPr lang="en-US" sz="2400" dirty="0" smtClean="0">
                <a:latin typeface="Arial monospaced for SAP" panose="020B0609020202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668545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Джентельменский набор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28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выход из оболочки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 program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получение справки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программе</a:t>
            </a:r>
          </a:p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просмотр содержимого директории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 в директорию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wd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где я нахожусь ?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filename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 файла в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 файла или директории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копирование 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перемещение …</a:t>
            </a:r>
          </a:p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99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Джентельменский набор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29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гибкий поиск файлов и директорий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ocate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updatedb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быстрый и простой поиск файла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фильтрация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файлов, поиск содержимого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сортировка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или файлов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wc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подсчет строк, слов, символов</a:t>
            </a: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запуск команды для каждой строки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074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168275" y="1604516"/>
            <a:ext cx="8604250" cy="47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5pPr>
            <a:lvl6pPr marL="25146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6pPr>
            <a:lvl7pPr marL="29718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7pPr>
            <a:lvl8pPr marL="34290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8pPr>
            <a:lvl9pPr marL="38862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9pPr>
          </a:lstStyle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ru-RU" sz="2400" b="1" dirty="0" smtClean="0">
                <a:cs typeface="Arial" panose="020B0604020202020204" pitchFamily="34" charset="0"/>
              </a:rPr>
              <a:t>Создать загрузочную </a:t>
            </a:r>
            <a:r>
              <a:rPr lang="ru-RU" sz="2400" b="1" dirty="0" err="1" smtClean="0">
                <a:cs typeface="Arial" panose="020B0604020202020204" pitchFamily="34" charset="0"/>
              </a:rPr>
              <a:t>флешку</a:t>
            </a:r>
            <a:r>
              <a:rPr lang="en-US" sz="2400" b="1" dirty="0" smtClean="0">
                <a:cs typeface="Arial" panose="020B0604020202020204" pitchFamily="34" charset="0"/>
              </a:rPr>
              <a:t> (</a:t>
            </a:r>
            <a:r>
              <a:rPr lang="en-US" sz="2400" b="1" dirty="0" err="1" smtClean="0">
                <a:cs typeface="Arial" panose="020B0604020202020204" pitchFamily="34" charset="0"/>
              </a:rPr>
              <a:t>Unetbootin</a:t>
            </a:r>
            <a:r>
              <a:rPr lang="en-US" sz="2400" b="1" dirty="0" smtClean="0">
                <a:cs typeface="Arial" panose="020B0604020202020204" pitchFamily="34" charset="0"/>
              </a:rPr>
              <a:t>) </a:t>
            </a:r>
            <a:r>
              <a:rPr lang="en-US" sz="2400" b="1" dirty="0" smtClean="0">
                <a:cs typeface="Arial" panose="020B0604020202020204" pitchFamily="34" charset="0"/>
                <a:hlinkClick r:id="rId3"/>
              </a:rPr>
              <a:t>http</a:t>
            </a:r>
            <a:r>
              <a:rPr lang="en-US" sz="2400" b="1" dirty="0">
                <a:cs typeface="Arial" panose="020B0604020202020204" pitchFamily="34" charset="0"/>
                <a:hlinkClick r:id="rId3"/>
              </a:rPr>
              <a:t>://unetbootin.sourceforge.net</a:t>
            </a:r>
            <a:r>
              <a:rPr lang="en-US" sz="2400" b="1" dirty="0" smtClean="0">
                <a:cs typeface="Arial" panose="020B0604020202020204" pitchFamily="34" charset="0"/>
                <a:hlinkClick r:id="rId3"/>
              </a:rPr>
              <a:t>/</a:t>
            </a:r>
            <a:endParaRPr lang="en-US" sz="2400" b="1" dirty="0" smtClean="0">
              <a:cs typeface="Arial" panose="020B0604020202020204" pitchFamily="34" charset="0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ru-RU" sz="2400" b="1" dirty="0" smtClean="0">
                <a:cs typeface="Arial" panose="020B0604020202020204" pitchFamily="34" charset="0"/>
              </a:rPr>
              <a:t>Установить </a:t>
            </a:r>
            <a:r>
              <a:rPr lang="en-US" sz="2400" b="1" dirty="0" err="1" smtClean="0">
                <a:cs typeface="Arial" panose="020B0604020202020204" pitchFamily="34" charset="0"/>
              </a:rPr>
              <a:t>VirtualBox</a:t>
            </a:r>
            <a:r>
              <a:rPr lang="en-US" sz="2400" b="1" dirty="0" smtClean="0">
                <a:cs typeface="Arial" panose="020B0604020202020204" pitchFamily="34" charset="0"/>
              </a:rPr>
              <a:t> (</a:t>
            </a:r>
            <a:r>
              <a:rPr lang="ru-RU" sz="2400" b="1" dirty="0" smtClean="0">
                <a:cs typeface="Arial" panose="020B0604020202020204" pitchFamily="34" charset="0"/>
              </a:rPr>
              <a:t>диск не менее 20</a:t>
            </a:r>
            <a:r>
              <a:rPr lang="en-US" sz="2400" b="1" dirty="0" smtClean="0">
                <a:cs typeface="Arial" panose="020B0604020202020204" pitchFamily="34" charset="0"/>
              </a:rPr>
              <a:t>Gb)</a:t>
            </a:r>
            <a:endParaRPr lang="ru-RU" sz="2400" b="1" dirty="0" smtClean="0">
              <a:cs typeface="Arial" panose="020B0604020202020204" pitchFamily="34" charset="0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ru-RU" sz="2400" b="1" dirty="0" smtClean="0">
                <a:cs typeface="Arial" panose="020B0604020202020204" pitchFamily="34" charset="0"/>
              </a:rPr>
              <a:t>Установить </a:t>
            </a:r>
            <a:r>
              <a:rPr lang="en-US" sz="2400" b="1" dirty="0" smtClean="0">
                <a:cs typeface="Arial" panose="020B0604020202020204" pitchFamily="34" charset="0"/>
              </a:rPr>
              <a:t>Ubuntu (12.04 LTS)</a:t>
            </a:r>
            <a:r>
              <a:rPr lang="ru-RU" sz="2400" b="1" dirty="0" smtClean="0">
                <a:cs typeface="Arial" panose="020B0604020202020204" pitchFamily="34" charset="0"/>
              </a:rPr>
              <a:t> </a:t>
            </a:r>
            <a:r>
              <a:rPr lang="en-US" sz="2400" b="1" dirty="0">
                <a:cs typeface="Arial" panose="020B0604020202020204" pitchFamily="34" charset="0"/>
                <a:hlinkClick r:id="rId4"/>
              </a:rPr>
              <a:t>http://</a:t>
            </a:r>
            <a:r>
              <a:rPr lang="en-US" sz="2400" b="1" dirty="0" smtClean="0">
                <a:cs typeface="Arial" panose="020B0604020202020204" pitchFamily="34" charset="0"/>
                <a:hlinkClick r:id="rId4"/>
              </a:rPr>
              <a:t>pingvinus.ru/note/ubuntu-install</a:t>
            </a:r>
            <a:endParaRPr lang="en-US" sz="2400" b="1" dirty="0" smtClean="0">
              <a:cs typeface="Arial" panose="020B0604020202020204" pitchFamily="34" charset="0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ru-RU" sz="2400" b="1" dirty="0" smtClean="0">
                <a:cs typeface="Arial" panose="020B0604020202020204" pitchFamily="34" charset="0"/>
              </a:rPr>
              <a:t>Желательно установить </a:t>
            </a:r>
            <a:r>
              <a:rPr lang="en-US" sz="2400" b="1" dirty="0" err="1" smtClean="0">
                <a:cs typeface="Arial" panose="020B0604020202020204" pitchFamily="34" charset="0"/>
              </a:rPr>
              <a:t>VirtualBox</a:t>
            </a:r>
            <a:r>
              <a:rPr lang="en-US" sz="2400" b="1" dirty="0" smtClean="0">
                <a:cs typeface="Arial" panose="020B0604020202020204" pitchFamily="34" charset="0"/>
              </a:rPr>
              <a:t> extension pack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ru-RU" sz="2400" b="1" dirty="0" smtClean="0">
                <a:cs typeface="Arial" panose="020B0604020202020204" pitchFamily="34" charset="0"/>
              </a:rPr>
              <a:t>Вместо </a:t>
            </a:r>
            <a:r>
              <a:rPr lang="en-US" sz="2400" b="1" dirty="0" err="1" smtClean="0">
                <a:cs typeface="Arial" panose="020B0604020202020204" pitchFamily="34" charset="0"/>
              </a:rPr>
              <a:t>VirtualBox</a:t>
            </a:r>
            <a:r>
              <a:rPr lang="en-US" sz="2400" b="1" dirty="0" smtClean="0">
                <a:cs typeface="Arial" panose="020B0604020202020204" pitchFamily="34" charset="0"/>
              </a:rPr>
              <a:t>, </a:t>
            </a:r>
            <a:r>
              <a:rPr lang="ru-RU" sz="2400" b="1" dirty="0" smtClean="0">
                <a:cs typeface="Arial" panose="020B0604020202020204" pitchFamily="34" charset="0"/>
              </a:rPr>
              <a:t>можно ставить сразу на диск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endParaRPr lang="en-US" sz="2400" b="1" dirty="0">
              <a:cs typeface="Arial" panose="020B060402020202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Установка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Ubuntu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0877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Перенаправление ввода</a:t>
            </a:r>
            <a:r>
              <a:rPr lang="en-US" dirty="0" smtClean="0"/>
              <a:t>/</a:t>
            </a:r>
            <a:r>
              <a:rPr lang="ru-RU" dirty="0" smtClean="0"/>
              <a:t>вывода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30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96982" y="1180600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умолчанию при запуске процесса файловые дескрипторы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наследуются.</a:t>
            </a:r>
          </a:p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echo “Hello world!” &gt; /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tmp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/hello.txt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Перенаправление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файл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wc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-c &lt; /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tmp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/hello.txt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Перенаправления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 файла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./bad_script.py 2&gt; /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dev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/null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Перенаправление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никуда.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./bad_script.py &gt;&gt;  /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tmp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/results.txt 2&gt;&amp;1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будет дописан в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results.txt,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тоже</a:t>
            </a:r>
          </a:p>
        </p:txBody>
      </p:sp>
    </p:spTree>
    <p:extLst>
      <p:ext uri="{BB962C8B-B14F-4D97-AF65-F5344CB8AC3E}">
        <p14:creationId xmlns:p14="http://schemas.microsoft.com/office/powerpoint/2010/main" val="18306026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PIPE: </a:t>
            </a:r>
            <a:r>
              <a:rPr lang="ru-RU" dirty="0" smtClean="0"/>
              <a:t>конвейеры программ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31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96982" y="1180600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 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односторонний канал передачи данных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связать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одной программы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другой, образую «</a:t>
            </a:r>
            <a:r>
              <a:rPr lang="ru-RU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конвеер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обработки данных</a:t>
            </a:r>
          </a:p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http://www.cse.ohio-state.edu/%7Emamrak/CIS762/unix_pip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7" y="2569333"/>
            <a:ext cx="8086514" cy="397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41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PIPE: </a:t>
            </a:r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96982" y="1180600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grep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–r ‘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add_product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’ /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prj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|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grep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‘\.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py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’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Найти все файлы содержащие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add_product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затем отобрать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расширением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tail –f /logs/error.log |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grep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‘/admin/’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Следить за логом ошибок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фильтровать строки содержащие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/admin/</a:t>
            </a: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cut </a:t>
            </a: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-f 1 -d ' '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access.log </a:t>
            </a: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| sort |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uniq</a:t>
            </a:r>
            <a:endParaRPr lang="en-US" sz="2400" dirty="0" smtClean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Вывести список уникальных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адресов, с которых обращались к нашему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серверу</a:t>
            </a:r>
          </a:p>
        </p:txBody>
      </p:sp>
    </p:spTree>
    <p:extLst>
      <p:ext uri="{BB962C8B-B14F-4D97-AF65-F5344CB8AC3E}">
        <p14:creationId xmlns:p14="http://schemas.microsoft.com/office/powerpoint/2010/main" val="9064074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Условия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96982" y="1180600"/>
            <a:ext cx="8936182" cy="5483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if [ -r file.txt ]; then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cat file.txt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fi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if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programm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arg1 arg2; then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echo “success”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e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lse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echo “fail”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fi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[ -f somefile.txt ] || touch somefile.txt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проверяет код возврата программы, 0 – считается истинной ( в отличие от С ),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-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просто другое имя для программы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872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Циклы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96982" y="1180600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f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or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in `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seq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1 10`; do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rm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“audio_$i.mp3”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done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печатает последовательность чисел 1 – 10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x=1</a:t>
            </a:r>
            <a:endParaRPr lang="en-US" sz="2400" dirty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while [ $x -le 5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]; do</a:t>
            </a:r>
            <a:endParaRPr lang="en-US" sz="2400" dirty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echo "Welcome $x times"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x=$(( $x + 1 ))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723256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174625" y="1646238"/>
            <a:ext cx="8604250" cy="484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95288" y="196850"/>
            <a:ext cx="5832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381000" y="2651919"/>
            <a:ext cx="8382000" cy="15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5pPr>
            <a:lvl6pPr marL="25146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6pPr>
            <a:lvl7pPr marL="29718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7pPr>
            <a:lvl8pPr marL="34290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8pPr>
            <a:lvl9pPr marL="38862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ru-RU" sz="4800" b="1" dirty="0" smtClean="0">
                <a:solidFill>
                  <a:schemeClr val="tx1"/>
                </a:solidFill>
                <a:latin typeface="PF Isotext Pro" pitchFamily="2" charset="0"/>
              </a:rPr>
              <a:t>Пользователи и файлы в </a:t>
            </a:r>
            <a:r>
              <a:rPr lang="en-US" sz="4800" b="1" dirty="0" smtClean="0">
                <a:solidFill>
                  <a:schemeClr val="tx1"/>
                </a:solidFill>
                <a:latin typeface="PF Isotext Pro" pitchFamily="2" charset="0"/>
              </a:rPr>
              <a:t>Linux</a:t>
            </a:r>
            <a:endParaRPr lang="en-US" sz="4800" b="1" dirty="0">
              <a:solidFill>
                <a:schemeClr val="tx1"/>
              </a:solidFill>
              <a:latin typeface="PF Isotext Pro" pitchFamily="2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983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Файловая система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96982" y="1180600"/>
            <a:ext cx="8936182" cy="548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tree –L </a:t>
            </a:r>
            <a:r>
              <a:rPr lang="ru-RU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2     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очень выборочно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├── bin          </a:t>
            </a:r>
            <a:r>
              <a:rPr lang="ru-RU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системные программы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├── </a:t>
            </a:r>
            <a:r>
              <a:rPr lang="en-US" sz="24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etc</a:t>
            </a:r>
            <a:r>
              <a:rPr lang="ru-RU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     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настройки программ</a:t>
            </a: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└── </a:t>
            </a:r>
            <a:r>
              <a:rPr lang="en-US" sz="24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init.d</a:t>
            </a:r>
            <a:r>
              <a:rPr lang="ru-RU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скрипты запуска демонов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├── </a:t>
            </a: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home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└── </a:t>
            </a:r>
            <a:r>
              <a:rPr lang="en-US" sz="24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pupkin</a:t>
            </a: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«хомяк»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├── </a:t>
            </a: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lib</a:t>
            </a:r>
            <a:r>
              <a:rPr lang="ru-RU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     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подключаемые библиотеки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├── root</a:t>
            </a:r>
            <a:r>
              <a:rPr lang="ru-RU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    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«хомяк» </a:t>
            </a:r>
            <a:r>
              <a:rPr lang="ru-RU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суперюзера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├── </a:t>
            </a:r>
            <a:r>
              <a:rPr lang="en-US" sz="24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tmp</a:t>
            </a:r>
            <a:r>
              <a:rPr lang="ru-RU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     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временные файлы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├── </a:t>
            </a:r>
            <a:r>
              <a:rPr lang="en-US" sz="24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usr</a:t>
            </a:r>
            <a:r>
              <a:rPr lang="ru-RU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     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программы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└── </a:t>
            </a:r>
            <a:r>
              <a:rPr lang="en-US" sz="24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var</a:t>
            </a:r>
            <a:r>
              <a:rPr lang="ru-RU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     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ru-RU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pid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файлы и т.п.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636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что у нас в одной директории?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37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96982" y="1180600"/>
            <a:ext cx="8936182" cy="344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$&gt; 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ls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–</a:t>
            </a:r>
            <a:r>
              <a:rPr lang="en-US" sz="2400" dirty="0" err="1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lah</a:t>
            </a:r>
            <a:r>
              <a:rPr lang="en-US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/home</a:t>
            </a:r>
            <a:r>
              <a:rPr lang="ru-RU" sz="2400" dirty="0" smtClean="0">
                <a:solidFill>
                  <a:srgbClr val="0070C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endParaRPr lang="en-US" sz="2400" dirty="0" smtClean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total 32K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drwxr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-x  8 root    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root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4.0K Jan 28  2013 .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drwxr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-x 21 root    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root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4.0K Jun 22  2012 ..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drwxr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-x  2 ftp     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nogroup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4.0K Jul 13  2012 ftp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drwxr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-x  2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holodkov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holodkov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4.0K May 10  2012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holodkov</a:t>
            </a:r>
            <a:endParaRPr lang="en-US" sz="1900" dirty="0">
              <a:solidFill>
                <a:srgbClr val="00000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drwxr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-x  5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ios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ios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 4.0K Sep 30 13:14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ios</a:t>
            </a:r>
            <a:endParaRPr lang="en-US" sz="1900" dirty="0">
              <a:solidFill>
                <a:srgbClr val="00000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drwxr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xr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-x  2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melnikov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melnikov</a:t>
            </a:r>
            <a:r>
              <a:rPr lang="en-US" sz="19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4.0K Jul 13  2012 </a:t>
            </a:r>
            <a:r>
              <a:rPr lang="en-US" sz="1900" dirty="0" err="1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melnikov</a:t>
            </a:r>
            <a:endParaRPr lang="en-US" sz="1900" dirty="0">
              <a:solidFill>
                <a:srgbClr val="00000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817418" y="4627418"/>
            <a:ext cx="0" cy="796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5546651"/>
            <a:ext cx="133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967344" y="5685150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Владелец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435927" y="5703791"/>
            <a:ext cx="142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Группа 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675909" y="5703791"/>
            <a:ext cx="142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Размер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7197435" y="5703791"/>
            <a:ext cx="142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Название</a:t>
            </a:r>
            <a:endParaRPr lang="ru-RU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2604653" y="4627418"/>
            <a:ext cx="0" cy="919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3823855" y="4627419"/>
            <a:ext cx="0" cy="919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5209309" y="4627418"/>
            <a:ext cx="0" cy="919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7744691" y="4752111"/>
            <a:ext cx="0" cy="933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8974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38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207818" y="1305291"/>
            <a:ext cx="8936182" cy="535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96982" y="1180600"/>
            <a:ext cx="8936182" cy="17234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drwxr</a:t>
            </a:r>
            <a:r>
              <a:rPr lang="en-US" sz="30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</a:t>
            </a:r>
            <a:r>
              <a:rPr lang="en-US" sz="30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xr</a:t>
            </a:r>
            <a:r>
              <a:rPr lang="en-US" sz="30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-x</a:t>
            </a:r>
            <a:r>
              <a:rPr lang="ru-RU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 типичная директория</a:t>
            </a:r>
          </a:p>
          <a:p>
            <a:pPr marL="0" indent="0">
              <a:buNone/>
            </a:pPr>
            <a:r>
              <a:rPr lang="ru-RU" sz="30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</a:t>
            </a:r>
            <a:r>
              <a:rPr lang="en-US" sz="30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rw</a:t>
            </a:r>
            <a:r>
              <a:rPr lang="en-US" sz="30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-r--r--</a:t>
            </a:r>
            <a:r>
              <a:rPr lang="ru-RU" sz="24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типичный файл с данными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</a:t>
            </a:r>
            <a:r>
              <a:rPr lang="en-US" sz="30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rwxr</a:t>
            </a:r>
            <a:r>
              <a:rPr lang="en-US" sz="30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</a:t>
            </a:r>
            <a:r>
              <a:rPr lang="en-US" sz="3000" dirty="0" err="1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xr</a:t>
            </a:r>
            <a:r>
              <a:rPr lang="en-US" sz="30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-x</a:t>
            </a:r>
            <a:r>
              <a:rPr lang="ru-RU" sz="2400" dirty="0" smtClean="0">
                <a:solidFill>
                  <a:srgbClr val="000000"/>
                </a:solidFill>
                <a:latin typeface="Arial monospaced for SAP" panose="020B0609020202030204" pitchFamily="49" charset="0"/>
                <a:cs typeface="Arial" panose="020B0604020202020204" pitchFamily="34" charset="0"/>
              </a:rPr>
              <a:t>      типичная программа</a:t>
            </a:r>
            <a:endParaRPr lang="en-US" sz="2400" dirty="0" smtClean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latin typeface="Arial monospaced for SAP" panose="020B0609020202030204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304800" y="2757055"/>
            <a:ext cx="0" cy="26462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9491" y="5320651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Тип файла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094508" y="4567445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Права для владельца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759527" y="3895498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Права для группы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493817" y="3233943"/>
            <a:ext cx="261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Права для остальных</a:t>
            </a:r>
            <a:endParaRPr lang="ru-RU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817418" y="2757053"/>
            <a:ext cx="0" cy="1995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1510146" y="2757055"/>
            <a:ext cx="0" cy="1323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2147454" y="2757054"/>
            <a:ext cx="0" cy="661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116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Дмитрий </a:t>
            </a:r>
            <a:r>
              <a:rPr lang="ru-RU" dirty="0" err="1"/>
              <a:t>Смаль</a:t>
            </a:r>
            <a:r>
              <a:rPr lang="ru-RU" dirty="0"/>
              <a:t>, </a:t>
            </a:r>
            <a:r>
              <a:rPr lang="en-US" dirty="0"/>
              <a:t>smal@corp.mail.ru</a:t>
            </a:r>
          </a:p>
        </p:txBody>
      </p:sp>
    </p:spTree>
    <p:extLst>
      <p:ext uri="{BB962C8B-B14F-4D97-AF65-F5344CB8AC3E}">
        <p14:creationId xmlns:p14="http://schemas.microsoft.com/office/powerpoint/2010/main" val="361533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Терминал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консоль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Запуск консоли –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Ctrl + Alt + t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выхода из консоли можно</a:t>
            </a:r>
          </a:p>
          <a:p>
            <a:pPr lvl="1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Закрыть оболочку командой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</a:p>
          <a:p>
            <a:pPr lvl="1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Прервать поток ввода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Ctrl + D</a:t>
            </a:r>
          </a:p>
          <a:p>
            <a:pPr lvl="1"/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Запуск терминала (текстового)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Ctrl + Alt + F1 ..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F3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Обратно в графический интерфейс –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Alt + F7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8309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Навигация в консоли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Alt + b / Alt + f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перейти на слово назад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вперед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Ctrl + w / Alt + d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удалить слово назад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вперед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Ctrl + u / Ctrl + k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удалить строку назад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вперед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Ctrl + p / Ctrl + n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предыдущая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следующая команда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Ctrl + r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blabla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поиск по истории команд (!!!)</a:t>
            </a:r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5302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Копирование </a:t>
            </a:r>
            <a:r>
              <a:rPr lang="en-US" dirty="0" smtClean="0"/>
              <a:t>/ </a:t>
            </a:r>
            <a:r>
              <a:rPr lang="ru-RU" dirty="0" smtClean="0"/>
              <a:t>вставка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6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Через буфер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X-windows</a:t>
            </a:r>
          </a:p>
          <a:p>
            <a:pPr lvl="1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Просто выделяем текст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Наводим курсор, нажимаем среднюю кнопку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Через буфер оконной системы</a:t>
            </a:r>
          </a:p>
          <a:p>
            <a:pPr lvl="1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Выделяем текст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Ctrl + Ins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dst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Наводим курсор и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Shft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+ Ins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Ctrl + c / Ctrl + v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могут не работать в консоли</a:t>
            </a:r>
          </a:p>
          <a:p>
            <a:pPr marL="0" indent="0">
              <a:buNone/>
            </a:pP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3043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174625" y="1646238"/>
            <a:ext cx="8604250" cy="484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95288" y="196850"/>
            <a:ext cx="5832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381000" y="2651919"/>
            <a:ext cx="8382000" cy="15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5pPr>
            <a:lvl6pPr marL="25146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6pPr>
            <a:lvl7pPr marL="29718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7pPr>
            <a:lvl8pPr marL="34290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8pPr>
            <a:lvl9pPr marL="3886200" indent="-228600" defTabSz="45720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ea typeface="DejaVu Sans"/>
                <a:cs typeface="DejaVu Sans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ru-RU" sz="4800" b="1" dirty="0" smtClean="0">
                <a:solidFill>
                  <a:schemeClr val="tx1"/>
                </a:solidFill>
                <a:latin typeface="PF Isotext Pro" pitchFamily="2" charset="0"/>
              </a:rPr>
              <a:t>Процессы в </a:t>
            </a:r>
            <a:r>
              <a:rPr lang="en-US" sz="4800" b="1" dirty="0" smtClean="0">
                <a:solidFill>
                  <a:schemeClr val="tx1"/>
                </a:solidFill>
                <a:latin typeface="PF Isotext Pro" pitchFamily="2" charset="0"/>
              </a:rPr>
              <a:t>Linux</a:t>
            </a:r>
            <a:endParaRPr lang="en-US" sz="4800" b="1" dirty="0">
              <a:solidFill>
                <a:schemeClr val="tx1"/>
              </a:solidFill>
              <a:latin typeface="PF Isotext Pro" pitchFamily="2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428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Процесс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8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Процесс – экземпляр программы, запущенной в данный момент на компьютере.</a:t>
            </a:r>
          </a:p>
          <a:p>
            <a:pPr marL="0" indent="0">
              <a:buNone/>
            </a:pP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Свойства процесса: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Образ (программа), есть не у всех процессов.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Аргументы командной строки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Переменные окружения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Стандартные потоки ввода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вывода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файлы)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Идентификатор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число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Родительский процесс, идентификатор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ppid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Код возврата</a:t>
            </a:r>
          </a:p>
          <a:p>
            <a:pPr marL="0" indent="0">
              <a:buNone/>
            </a:pPr>
            <a:endParaRPr lang="ru-RU" dirty="0" smtClean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057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Программа на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9</a:t>
            </a:fld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33350" y="1149937"/>
            <a:ext cx="8286750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800000"/>
                </a:solidFill>
              </a:rPr>
              <a:t>import</a:t>
            </a:r>
            <a:r>
              <a:rPr lang="en-US" sz="2400" dirty="0" smtClean="0"/>
              <a:t> </a:t>
            </a:r>
            <a:r>
              <a:rPr lang="en-US" sz="2400" dirty="0"/>
              <a:t>sys </a:t>
            </a:r>
            <a:endParaRPr lang="ru-RU" sz="2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800000"/>
                </a:solidFill>
              </a:rPr>
              <a:t>import</a:t>
            </a:r>
            <a:r>
              <a:rPr lang="en-US" sz="2400" dirty="0" smtClean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endParaRPr lang="en-US" sz="2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ru-RU" sz="2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/>
              <a:t>print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 err="1">
                <a:solidFill>
                  <a:srgbClr val="0000E6"/>
                </a:solidFill>
              </a:rPr>
              <a:t>argv</a:t>
            </a:r>
            <a:r>
              <a:rPr lang="en-US" sz="2400" dirty="0">
                <a:solidFill>
                  <a:srgbClr val="0000E6"/>
                </a:solidFill>
              </a:rPr>
              <a:t>: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80803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>
                <a:solidFill>
                  <a:srgbClr val="0000E6"/>
                </a:solidFill>
              </a:rPr>
              <a:t>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>
                <a:solidFill>
                  <a:srgbClr val="808030"/>
                </a:solidFill>
              </a:rPr>
              <a:t>.</a:t>
            </a:r>
            <a:r>
              <a:rPr lang="en-US" sz="2400" dirty="0"/>
              <a:t>join</a:t>
            </a:r>
            <a:r>
              <a:rPr lang="en-US" sz="2400" dirty="0">
                <a:solidFill>
                  <a:srgbClr val="808030"/>
                </a:solidFill>
              </a:rPr>
              <a:t>(</a:t>
            </a:r>
            <a:r>
              <a:rPr lang="en-US" sz="2400" dirty="0" err="1"/>
              <a:t>sys</a:t>
            </a:r>
            <a:r>
              <a:rPr lang="en-US" sz="2400" dirty="0" err="1">
                <a:solidFill>
                  <a:srgbClr val="808030"/>
                </a:solidFill>
              </a:rPr>
              <a:t>.</a:t>
            </a:r>
            <a:r>
              <a:rPr lang="en-US" sz="2400" dirty="0" err="1"/>
              <a:t>argv</a:t>
            </a:r>
            <a:r>
              <a:rPr lang="en-US" sz="2400" dirty="0" smtClean="0">
                <a:solidFill>
                  <a:srgbClr val="808030"/>
                </a:solidFill>
              </a:rPr>
              <a:t>)</a:t>
            </a:r>
            <a:endParaRPr lang="ru-RU" sz="2400" dirty="0" smtClean="0">
              <a:solidFill>
                <a:srgbClr val="80803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/>
              <a:t>print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 err="1">
                <a:solidFill>
                  <a:srgbClr val="0000E6"/>
                </a:solidFill>
              </a:rPr>
              <a:t>env</a:t>
            </a:r>
            <a:r>
              <a:rPr lang="en-US" sz="2400" dirty="0">
                <a:solidFill>
                  <a:srgbClr val="0000E6"/>
                </a:solidFill>
              </a:rPr>
              <a:t>: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80803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>
                <a:solidFill>
                  <a:srgbClr val="0000E6"/>
                </a:solidFill>
              </a:rPr>
              <a:t>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>
                <a:solidFill>
                  <a:srgbClr val="808030"/>
                </a:solidFill>
              </a:rPr>
              <a:t>.</a:t>
            </a:r>
            <a:r>
              <a:rPr lang="en-US" sz="2400" dirty="0"/>
              <a:t>join</a:t>
            </a:r>
            <a:r>
              <a:rPr lang="en-US" sz="2400" dirty="0">
                <a:solidFill>
                  <a:srgbClr val="808030"/>
                </a:solidFill>
              </a:rPr>
              <a:t>(</a:t>
            </a:r>
            <a:r>
              <a:rPr lang="en-US" sz="2400" dirty="0" err="1"/>
              <a:t>os</a:t>
            </a:r>
            <a:r>
              <a:rPr lang="en-US" sz="2400" dirty="0" err="1">
                <a:solidFill>
                  <a:srgbClr val="808030"/>
                </a:solidFill>
              </a:rPr>
              <a:t>.</a:t>
            </a:r>
            <a:r>
              <a:rPr lang="en-US" sz="2400" dirty="0" err="1"/>
              <a:t>environ</a:t>
            </a:r>
            <a:r>
              <a:rPr lang="en-US" sz="2400" dirty="0" err="1">
                <a:solidFill>
                  <a:srgbClr val="808030"/>
                </a:solidFill>
              </a:rPr>
              <a:t>.</a:t>
            </a:r>
            <a:r>
              <a:rPr lang="en-US" sz="2400" dirty="0" err="1"/>
              <a:t>keys</a:t>
            </a:r>
            <a:r>
              <a:rPr lang="en-US" sz="2400" dirty="0">
                <a:solidFill>
                  <a:srgbClr val="808030"/>
                </a:solidFill>
              </a:rPr>
              <a:t>())</a:t>
            </a:r>
            <a:r>
              <a:rPr lang="en-US" sz="2400" dirty="0"/>
              <a:t> </a:t>
            </a:r>
            <a:endParaRPr lang="ru-RU" sz="2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ru-RU" sz="2400" dirty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/>
              <a:t>word </a:t>
            </a:r>
            <a:r>
              <a:rPr lang="en-US" sz="2400" dirty="0">
                <a:solidFill>
                  <a:srgbClr val="808030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 err="1"/>
              <a:t>sys</a:t>
            </a:r>
            <a:r>
              <a:rPr lang="en-US" sz="2400" dirty="0" err="1">
                <a:solidFill>
                  <a:srgbClr val="808030"/>
                </a:solidFill>
              </a:rPr>
              <a:t>.</a:t>
            </a:r>
            <a:r>
              <a:rPr lang="en-US" sz="2400" dirty="0" err="1">
                <a:solidFill>
                  <a:srgbClr val="603000"/>
                </a:solidFill>
              </a:rPr>
              <a:t>stdin</a:t>
            </a:r>
            <a:r>
              <a:rPr lang="en-US" sz="2400" dirty="0" err="1">
                <a:solidFill>
                  <a:srgbClr val="808030"/>
                </a:solidFill>
              </a:rPr>
              <a:t>.</a:t>
            </a:r>
            <a:r>
              <a:rPr lang="en-US" sz="2400" dirty="0" err="1"/>
              <a:t>read</a:t>
            </a:r>
            <a:r>
              <a:rPr lang="en-US" sz="2400" dirty="0">
                <a:solidFill>
                  <a:srgbClr val="808030"/>
                </a:solidFill>
              </a:rPr>
              <a:t>(</a:t>
            </a:r>
            <a:r>
              <a:rPr lang="en-US" sz="2400" dirty="0">
                <a:solidFill>
                  <a:srgbClr val="008C00"/>
                </a:solidFill>
              </a:rPr>
              <a:t>3</a:t>
            </a:r>
            <a:r>
              <a:rPr lang="en-US" sz="2400" dirty="0" smtClean="0">
                <a:solidFill>
                  <a:srgbClr val="808030"/>
                </a:solidFill>
              </a:rPr>
              <a:t>)</a:t>
            </a:r>
            <a:endParaRPr lang="ru-RU" sz="2400" dirty="0" smtClean="0">
              <a:solidFill>
                <a:srgbClr val="80803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/>
              <a:t>sys</a:t>
            </a:r>
            <a:r>
              <a:rPr lang="en-US" sz="2400" dirty="0" err="1" smtClean="0">
                <a:solidFill>
                  <a:srgbClr val="808030"/>
                </a:solidFill>
              </a:rPr>
              <a:t>.</a:t>
            </a:r>
            <a:r>
              <a:rPr lang="en-US" sz="2400" dirty="0" err="1" smtClean="0">
                <a:solidFill>
                  <a:srgbClr val="603000"/>
                </a:solidFill>
              </a:rPr>
              <a:t>stdout</a:t>
            </a:r>
            <a:r>
              <a:rPr lang="en-US" sz="2400" dirty="0" err="1" smtClean="0">
                <a:solidFill>
                  <a:srgbClr val="808030"/>
                </a:solidFill>
              </a:rPr>
              <a:t>.</a:t>
            </a:r>
            <a:r>
              <a:rPr lang="en-US" sz="2400" dirty="0" err="1" smtClean="0"/>
              <a:t>write</a:t>
            </a:r>
            <a:r>
              <a:rPr lang="en-US" sz="2400" dirty="0" smtClean="0">
                <a:solidFill>
                  <a:srgbClr val="808030"/>
                </a:solidFill>
              </a:rPr>
              <a:t>(</a:t>
            </a:r>
            <a:r>
              <a:rPr lang="en-US" sz="2400" dirty="0" smtClean="0"/>
              <a:t>word </a:t>
            </a:r>
            <a:r>
              <a:rPr lang="en-US" sz="2400" dirty="0">
                <a:solidFill>
                  <a:srgbClr val="80803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>
                <a:solidFill>
                  <a:srgbClr val="0F69FF"/>
                </a:solidFill>
              </a:rPr>
              <a:t>\n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>
                <a:solidFill>
                  <a:srgbClr val="808030"/>
                </a:solidFill>
              </a:rPr>
              <a:t>)</a:t>
            </a:r>
            <a:r>
              <a:rPr lang="en-US" sz="2400" dirty="0"/>
              <a:t> </a:t>
            </a:r>
            <a:endParaRPr lang="ru-RU" sz="2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/>
              <a:t>sys</a:t>
            </a:r>
            <a:r>
              <a:rPr lang="en-US" sz="2400" dirty="0" err="1" smtClean="0">
                <a:solidFill>
                  <a:srgbClr val="808030"/>
                </a:solidFill>
              </a:rPr>
              <a:t>.</a:t>
            </a:r>
            <a:r>
              <a:rPr lang="en-US" sz="2400" dirty="0" err="1" smtClean="0">
                <a:solidFill>
                  <a:srgbClr val="603000"/>
                </a:solidFill>
              </a:rPr>
              <a:t>stderr</a:t>
            </a:r>
            <a:r>
              <a:rPr lang="en-US" sz="2400" dirty="0" err="1" smtClean="0">
                <a:solidFill>
                  <a:srgbClr val="808030"/>
                </a:solidFill>
              </a:rPr>
              <a:t>.</a:t>
            </a:r>
            <a:r>
              <a:rPr lang="en-US" sz="2400" dirty="0" err="1" smtClean="0"/>
              <a:t>write</a:t>
            </a:r>
            <a:r>
              <a:rPr lang="en-US" sz="2400" dirty="0">
                <a:solidFill>
                  <a:srgbClr val="808030"/>
                </a:solidFill>
              </a:rPr>
              <a:t>(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>
                <a:solidFill>
                  <a:srgbClr val="0000E6"/>
                </a:solidFill>
              </a:rPr>
              <a:t>bug!</a:t>
            </a:r>
            <a:r>
              <a:rPr lang="en-US" sz="2400" dirty="0">
                <a:solidFill>
                  <a:srgbClr val="0F69FF"/>
                </a:solidFill>
              </a:rPr>
              <a:t>\n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>
                <a:solidFill>
                  <a:srgbClr val="80803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/>
              <a:t>print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 err="1">
                <a:solidFill>
                  <a:srgbClr val="0000E6"/>
                </a:solidFill>
              </a:rPr>
              <a:t>pid</a:t>
            </a:r>
            <a:r>
              <a:rPr lang="en-US" sz="2400" dirty="0">
                <a:solidFill>
                  <a:srgbClr val="0000E6"/>
                </a:solidFill>
              </a:rPr>
              <a:t>: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80803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dirty="0" err="1"/>
              <a:t>str</a:t>
            </a:r>
            <a:r>
              <a:rPr lang="en-US" sz="2400" dirty="0">
                <a:solidFill>
                  <a:srgbClr val="808030"/>
                </a:solidFill>
              </a:rPr>
              <a:t>(</a:t>
            </a:r>
            <a:r>
              <a:rPr lang="en-US" sz="2400" dirty="0" err="1"/>
              <a:t>os</a:t>
            </a:r>
            <a:r>
              <a:rPr lang="en-US" sz="2400" dirty="0" err="1">
                <a:solidFill>
                  <a:srgbClr val="808030"/>
                </a:solidFill>
              </a:rPr>
              <a:t>.</a:t>
            </a:r>
            <a:r>
              <a:rPr lang="en-US" sz="2400" dirty="0" err="1"/>
              <a:t>getpid</a:t>
            </a:r>
            <a:r>
              <a:rPr lang="en-US" sz="2400" dirty="0" smtClean="0">
                <a:solidFill>
                  <a:srgbClr val="808030"/>
                </a:solidFill>
              </a:rPr>
              <a:t>())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print </a:t>
            </a:r>
            <a:r>
              <a:rPr lang="en-US" sz="2400" dirty="0" smtClean="0">
                <a:solidFill>
                  <a:srgbClr val="800000"/>
                </a:solidFill>
              </a:rPr>
              <a:t>"</a:t>
            </a:r>
            <a:r>
              <a:rPr lang="en-US" sz="2400" dirty="0" err="1" smtClean="0">
                <a:solidFill>
                  <a:srgbClr val="0000E6"/>
                </a:solidFill>
              </a:rPr>
              <a:t>p</a:t>
            </a:r>
            <a:r>
              <a:rPr lang="en-US" sz="2400" dirty="0" err="1">
                <a:solidFill>
                  <a:srgbClr val="0000E6"/>
                </a:solidFill>
              </a:rPr>
              <a:t>p</a:t>
            </a:r>
            <a:r>
              <a:rPr lang="en-US" sz="2400" dirty="0" err="1" smtClean="0">
                <a:solidFill>
                  <a:srgbClr val="0000E6"/>
                </a:solidFill>
              </a:rPr>
              <a:t>id</a:t>
            </a:r>
            <a:r>
              <a:rPr lang="en-US" sz="2400" dirty="0">
                <a:solidFill>
                  <a:srgbClr val="0000E6"/>
                </a:solidFill>
              </a:rPr>
              <a:t>: </a:t>
            </a:r>
            <a:r>
              <a:rPr lang="en-US" sz="2400" dirty="0">
                <a:solidFill>
                  <a:srgbClr val="800000"/>
                </a:solidFill>
              </a:rPr>
              <a:t>"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80803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dirty="0" err="1" smtClean="0"/>
              <a:t>str</a:t>
            </a:r>
            <a:r>
              <a:rPr lang="en-US" sz="2400" dirty="0" smtClean="0">
                <a:solidFill>
                  <a:srgbClr val="808030"/>
                </a:solidFill>
              </a:rPr>
              <a:t>(</a:t>
            </a:r>
            <a:r>
              <a:rPr lang="en-US" sz="2400" dirty="0" err="1" smtClean="0"/>
              <a:t>os</a:t>
            </a:r>
            <a:r>
              <a:rPr lang="en-US" sz="2400" dirty="0" err="1" smtClean="0">
                <a:solidFill>
                  <a:srgbClr val="808030"/>
                </a:solidFill>
              </a:rPr>
              <a:t>.</a:t>
            </a:r>
            <a:r>
              <a:rPr lang="en-US" sz="2400" dirty="0" err="1" smtClean="0"/>
              <a:t>get</a:t>
            </a:r>
            <a:r>
              <a:rPr lang="en-US" sz="2400" dirty="0" err="1"/>
              <a:t>p</a:t>
            </a:r>
            <a:r>
              <a:rPr lang="en-US" sz="2400" dirty="0" err="1" smtClean="0"/>
              <a:t>pid</a:t>
            </a:r>
            <a:r>
              <a:rPr lang="en-US" sz="2400" dirty="0">
                <a:solidFill>
                  <a:srgbClr val="808030"/>
                </a:solidFill>
              </a:rPr>
              <a:t>())</a:t>
            </a:r>
            <a:r>
              <a:rPr lang="en-US" sz="2400" dirty="0"/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603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603000"/>
                </a:solidFill>
              </a:rPr>
              <a:t>exit</a:t>
            </a:r>
            <a:r>
              <a:rPr lang="en-US" sz="2400" dirty="0" smtClean="0">
                <a:solidFill>
                  <a:srgbClr val="808030"/>
                </a:solidFill>
              </a:rPr>
              <a:t>(</a:t>
            </a:r>
            <a:r>
              <a:rPr lang="en-US" sz="2400" dirty="0" smtClean="0">
                <a:solidFill>
                  <a:srgbClr val="008C00"/>
                </a:solidFill>
              </a:rPr>
              <a:t>1</a:t>
            </a:r>
            <a:r>
              <a:rPr lang="en-US" sz="2400" dirty="0">
                <a:solidFill>
                  <a:srgbClr val="808030"/>
                </a:solidFill>
              </a:rPr>
              <a:t>)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683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il">
  <a:themeElements>
    <a:clrScheme name="Другая 5">
      <a:dk1>
        <a:sysClr val="windowText" lastClr="000000"/>
      </a:dk1>
      <a:lt1>
        <a:sysClr val="window" lastClr="FFFFFF"/>
      </a:lt1>
      <a:dk2>
        <a:srgbClr val="333333"/>
      </a:dk2>
      <a:lt2>
        <a:srgbClr val="EAEAEA"/>
      </a:lt2>
      <a:accent1>
        <a:srgbClr val="5F5F5F"/>
      </a:accent1>
      <a:accent2>
        <a:srgbClr val="808080"/>
      </a:accent2>
      <a:accent3>
        <a:srgbClr val="F5F5F5"/>
      </a:accent3>
      <a:accent4>
        <a:srgbClr val="DCDCDC"/>
      </a:accent4>
      <a:accent5>
        <a:srgbClr val="FFFFCC"/>
      </a:accent5>
      <a:accent6>
        <a:srgbClr val="1F497D"/>
      </a:accent6>
      <a:hlink>
        <a:srgbClr val="0000FF"/>
      </a:hlink>
      <a:folHlink>
        <a:srgbClr val="800080"/>
      </a:folHlink>
    </a:clrScheme>
    <a:fontScheme name="Другая 1">
      <a:majorFont>
        <a:latin typeface="PF Isotext Pro"/>
        <a:ea typeface=""/>
        <a:cs typeface=""/>
      </a:majorFont>
      <a:minorFont>
        <a:latin typeface="PF Isotext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Mail</Template>
  <TotalTime>4662</TotalTime>
  <Words>1763</Words>
  <Application>Microsoft Office PowerPoint</Application>
  <PresentationFormat>Экран (4:3)</PresentationFormat>
  <Paragraphs>384</Paragraphs>
  <Slides>39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Arial</vt:lpstr>
      <vt:lpstr>Arial monospaced for SAP</vt:lpstr>
      <vt:lpstr>PF Isotext Pro</vt:lpstr>
      <vt:lpstr>Calibri</vt:lpstr>
      <vt:lpstr>Wingdings</vt:lpstr>
      <vt:lpstr>DejaVu Sans</vt:lpstr>
      <vt:lpstr>Arial Unicode MS</vt:lpstr>
      <vt:lpstr>Mail</vt:lpstr>
      <vt:lpstr>Использование linux</vt:lpstr>
      <vt:lpstr>Презентация PowerPoint</vt:lpstr>
      <vt:lpstr>Установка Ubuntu</vt:lpstr>
      <vt:lpstr>Терминал / консоль</vt:lpstr>
      <vt:lpstr>Навигация в консоли</vt:lpstr>
      <vt:lpstr>Копирование / вставка</vt:lpstr>
      <vt:lpstr>Презентация PowerPoint</vt:lpstr>
      <vt:lpstr>Процесс</vt:lpstr>
      <vt:lpstr>Программа на Python</vt:lpstr>
      <vt:lpstr>Запускаем</vt:lpstr>
      <vt:lpstr>Аргументы командной строки</vt:lpstr>
      <vt:lpstr>Переменные окружения</vt:lpstr>
      <vt:lpstr>Примеры переменных</vt:lpstr>
      <vt:lpstr>Список процессов</vt:lpstr>
      <vt:lpstr>Как происходит запуск процесса ? </vt:lpstr>
      <vt:lpstr>Как происходит запуск процесса ? </vt:lpstr>
      <vt:lpstr>Состояния процесса в unix</vt:lpstr>
      <vt:lpstr>Дерево процессов</vt:lpstr>
      <vt:lpstr>Сигналы</vt:lpstr>
      <vt:lpstr>Отправка сигналов</vt:lpstr>
      <vt:lpstr>Примеры сигналов</vt:lpstr>
      <vt:lpstr>Презентация PowerPoint</vt:lpstr>
      <vt:lpstr>SHELL (bash)</vt:lpstr>
      <vt:lpstr>SHELL (через telnet или ssh)</vt:lpstr>
      <vt:lpstr>Примеры команд</vt:lpstr>
      <vt:lpstr>Переменные</vt:lpstr>
      <vt:lpstr>Запуск программ</vt:lpstr>
      <vt:lpstr>Джентельменский набор</vt:lpstr>
      <vt:lpstr>Джентельменский набор</vt:lpstr>
      <vt:lpstr>Перенаправление ввода/вывода</vt:lpstr>
      <vt:lpstr>PIPE: конвейеры программ</vt:lpstr>
      <vt:lpstr>PIPE: примеры</vt:lpstr>
      <vt:lpstr>Условия</vt:lpstr>
      <vt:lpstr>Циклы</vt:lpstr>
      <vt:lpstr>Презентация PowerPoint</vt:lpstr>
      <vt:lpstr>Файловая система</vt:lpstr>
      <vt:lpstr>А что у нас в одной директории?</vt:lpstr>
      <vt:lpstr>Права доступа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Левицкая-Кузьмина Мария Георгиевна</dc:creator>
  <cp:lastModifiedBy>local_user</cp:lastModifiedBy>
  <cp:revision>75</cp:revision>
  <dcterms:created xsi:type="dcterms:W3CDTF">2013-09-12T07:19:29Z</dcterms:created>
  <dcterms:modified xsi:type="dcterms:W3CDTF">2013-10-03T18:04:47Z</dcterms:modified>
</cp:coreProperties>
</file>